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4" r:id="rId1"/>
  </p:sldMasterIdLst>
  <p:notesMasterIdLst>
    <p:notesMasterId r:id="rId23"/>
  </p:notesMasterIdLst>
  <p:sldIdLst>
    <p:sldId id="256" r:id="rId2"/>
    <p:sldId id="263" r:id="rId3"/>
    <p:sldId id="264" r:id="rId4"/>
    <p:sldId id="268" r:id="rId5"/>
    <p:sldId id="269" r:id="rId6"/>
    <p:sldId id="274" r:id="rId7"/>
    <p:sldId id="270" r:id="rId8"/>
    <p:sldId id="271" r:id="rId9"/>
    <p:sldId id="272" r:id="rId10"/>
    <p:sldId id="273" r:id="rId11"/>
    <p:sldId id="257" r:id="rId12"/>
    <p:sldId id="258" r:id="rId13"/>
    <p:sldId id="259" r:id="rId14"/>
    <p:sldId id="260" r:id="rId15"/>
    <p:sldId id="261" r:id="rId16"/>
    <p:sldId id="275" r:id="rId17"/>
    <p:sldId id="265" r:id="rId18"/>
    <p:sldId id="262" r:id="rId19"/>
    <p:sldId id="266" r:id="rId20"/>
    <p:sldId id="267" r:id="rId21"/>
    <p:sldId id="276" r:id="rId22"/>
  </p:sldIdLst>
  <p:sldSz cx="9144000" cy="6858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339D02-7525-4448-8B18-D05A201D3175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0C30621-F367-4772-A002-DDDE80A997A9}">
      <dgm:prSet phldrT="[Text]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fr-FR"/>
            <a:t>Normalization</a:t>
          </a:r>
        </a:p>
      </dgm:t>
    </dgm:pt>
    <dgm:pt modelId="{53E9E273-F31D-4AC2-854C-6081D6561A4B}" type="parTrans" cxnId="{D6CFF972-5E9D-4907-B20C-B7354162FB21}">
      <dgm:prSet/>
      <dgm:spPr/>
      <dgm:t>
        <a:bodyPr/>
        <a:lstStyle/>
        <a:p>
          <a:endParaRPr lang="fr-FR"/>
        </a:p>
      </dgm:t>
    </dgm:pt>
    <dgm:pt modelId="{A564F1BD-1870-4342-A2A8-B0D6B199A4C2}" type="sibTrans" cxnId="{D6CFF972-5E9D-4907-B20C-B7354162FB21}">
      <dgm:prSet/>
      <dgm:spPr/>
      <dgm:t>
        <a:bodyPr/>
        <a:lstStyle/>
        <a:p>
          <a:endParaRPr lang="fr-FR"/>
        </a:p>
      </dgm:t>
    </dgm:pt>
    <dgm:pt modelId="{D623D584-1259-47D7-BB32-8E4A59F6C417}">
      <dgm:prSet phldrT="[Text]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en-US" noProof="0" dirty="0" smtClean="0"/>
            <a:t>Feature Vector formation</a:t>
          </a:r>
          <a:endParaRPr lang="en-US" noProof="0" dirty="0"/>
        </a:p>
      </dgm:t>
    </dgm:pt>
    <dgm:pt modelId="{62251A1B-265E-4F13-8C50-A7CAF2841302}" type="parTrans" cxnId="{56C2D57A-3953-4676-9657-12BB966294D7}">
      <dgm:prSet/>
      <dgm:spPr/>
      <dgm:t>
        <a:bodyPr/>
        <a:lstStyle/>
        <a:p>
          <a:endParaRPr lang="fr-FR"/>
        </a:p>
      </dgm:t>
    </dgm:pt>
    <dgm:pt modelId="{D355EF69-FAD3-463F-A591-1C02A7114560}" type="sibTrans" cxnId="{56C2D57A-3953-4676-9657-12BB966294D7}">
      <dgm:prSet/>
      <dgm:spPr/>
      <dgm:t>
        <a:bodyPr/>
        <a:lstStyle/>
        <a:p>
          <a:endParaRPr lang="fr-FR"/>
        </a:p>
      </dgm:t>
    </dgm:pt>
    <dgm:pt modelId="{F6055901-8F47-4F03-BBCC-288FA85B3036}">
      <dgm:prSet phldrT="[Text]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fr-FR" dirty="0" smtClean="0"/>
            <a:t>Classification</a:t>
          </a:r>
          <a:endParaRPr lang="fr-FR" dirty="0"/>
        </a:p>
      </dgm:t>
    </dgm:pt>
    <dgm:pt modelId="{F1C45AD9-0458-4247-A35C-48B49BDCC74A}" type="parTrans" cxnId="{49697271-0807-48E9-9C56-F1F162F53E23}">
      <dgm:prSet/>
      <dgm:spPr/>
      <dgm:t>
        <a:bodyPr/>
        <a:lstStyle/>
        <a:p>
          <a:endParaRPr lang="fr-FR"/>
        </a:p>
      </dgm:t>
    </dgm:pt>
    <dgm:pt modelId="{8E2E44FE-ED18-4924-94F4-D9144FD46BDE}" type="sibTrans" cxnId="{49697271-0807-48E9-9C56-F1F162F53E23}">
      <dgm:prSet/>
      <dgm:spPr/>
      <dgm:t>
        <a:bodyPr/>
        <a:lstStyle/>
        <a:p>
          <a:endParaRPr lang="fr-FR"/>
        </a:p>
      </dgm:t>
    </dgm:pt>
    <dgm:pt modelId="{38D2A9AD-3343-401D-8874-C7A93D9EC505}">
      <dgm:prSet phldrT="[Text]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fr-FR"/>
            <a:t>Gray Scale</a:t>
          </a:r>
        </a:p>
      </dgm:t>
    </dgm:pt>
    <dgm:pt modelId="{9DF9DF7D-B33E-4DC5-A53A-A207BB13D1B8}" type="parTrans" cxnId="{2DEA0928-F4BB-4ACF-A9F8-8FFBFE33CB8D}">
      <dgm:prSet/>
      <dgm:spPr/>
      <dgm:t>
        <a:bodyPr/>
        <a:lstStyle/>
        <a:p>
          <a:endParaRPr lang="fr-FR"/>
        </a:p>
      </dgm:t>
    </dgm:pt>
    <dgm:pt modelId="{01CC6918-C3AC-47A1-AFA4-DDF88189921E}" type="sibTrans" cxnId="{2DEA0928-F4BB-4ACF-A9F8-8FFBFE33CB8D}">
      <dgm:prSet/>
      <dgm:spPr/>
      <dgm:t>
        <a:bodyPr/>
        <a:lstStyle/>
        <a:p>
          <a:endParaRPr lang="fr-FR"/>
        </a:p>
      </dgm:t>
    </dgm:pt>
    <dgm:pt modelId="{CB8E2AB1-F08A-4CE5-BC89-7AD7F123493C}">
      <dgm:prSet phldrT="[Text]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fr-FR" dirty="0"/>
            <a:t>Training </a:t>
          </a:r>
          <a:r>
            <a:rPr lang="en-US" noProof="0" dirty="0" smtClean="0"/>
            <a:t>Sequence</a:t>
          </a:r>
          <a:endParaRPr lang="en-US" noProof="0" dirty="0"/>
        </a:p>
      </dgm:t>
    </dgm:pt>
    <dgm:pt modelId="{5C87B2C8-0A2C-407B-8646-D4683D070828}" type="parTrans" cxnId="{C378F00F-A3AA-4592-B17E-0269054E3D15}">
      <dgm:prSet/>
      <dgm:spPr/>
      <dgm:t>
        <a:bodyPr/>
        <a:lstStyle/>
        <a:p>
          <a:endParaRPr lang="fr-FR"/>
        </a:p>
      </dgm:t>
    </dgm:pt>
    <dgm:pt modelId="{D8A2354C-D36F-4162-8CA3-742BD4AE8ED6}" type="sibTrans" cxnId="{C378F00F-A3AA-4592-B17E-0269054E3D15}">
      <dgm:prSet/>
      <dgm:spPr/>
      <dgm:t>
        <a:bodyPr/>
        <a:lstStyle/>
        <a:p>
          <a:endParaRPr lang="fr-FR"/>
        </a:p>
      </dgm:t>
    </dgm:pt>
    <dgm:pt modelId="{9848B5A4-E986-4169-B5CC-18EF508F2DD0}">
      <dgm:prSet phldrT="[Text]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fr-FR"/>
            <a:t>Results</a:t>
          </a:r>
        </a:p>
      </dgm:t>
    </dgm:pt>
    <dgm:pt modelId="{CE519803-B483-4016-88B8-5A9434B543CC}" type="parTrans" cxnId="{8C009115-BF27-41F1-A56F-F559EF13E3D9}">
      <dgm:prSet/>
      <dgm:spPr/>
      <dgm:t>
        <a:bodyPr/>
        <a:lstStyle/>
        <a:p>
          <a:endParaRPr lang="fr-FR"/>
        </a:p>
      </dgm:t>
    </dgm:pt>
    <dgm:pt modelId="{9C6ED893-F749-4487-98A2-AC6730574D24}" type="sibTrans" cxnId="{8C009115-BF27-41F1-A56F-F559EF13E3D9}">
      <dgm:prSet/>
      <dgm:spPr>
        <a:noFill/>
      </dgm:spPr>
      <dgm:t>
        <a:bodyPr/>
        <a:lstStyle/>
        <a:p>
          <a:endParaRPr lang="fr-FR"/>
        </a:p>
      </dgm:t>
    </dgm:pt>
    <dgm:pt modelId="{C89CA06A-84CD-43FE-A0FD-2EA0EDED6201}">
      <dgm:prSet phldrT="[Text]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fr-FR" dirty="0"/>
            <a:t>Face </a:t>
          </a:r>
          <a:r>
            <a:rPr lang="en-US" noProof="0" dirty="0" smtClean="0"/>
            <a:t>Detection</a:t>
          </a:r>
          <a:endParaRPr lang="en-US" noProof="0" dirty="0"/>
        </a:p>
      </dgm:t>
    </dgm:pt>
    <dgm:pt modelId="{74205250-FDF5-454E-90EE-784841C10EE2}" type="sibTrans" cxnId="{4D01A06A-B819-4B6D-B668-463894FF22F4}">
      <dgm:prSet/>
      <dgm:spPr/>
      <dgm:t>
        <a:bodyPr/>
        <a:lstStyle/>
        <a:p>
          <a:endParaRPr lang="fr-FR"/>
        </a:p>
      </dgm:t>
    </dgm:pt>
    <dgm:pt modelId="{B944DEA9-6F24-4384-AEC5-73A94C398C63}" type="parTrans" cxnId="{4D01A06A-B819-4B6D-B668-463894FF22F4}">
      <dgm:prSet/>
      <dgm:spPr/>
      <dgm:t>
        <a:bodyPr/>
        <a:lstStyle/>
        <a:p>
          <a:endParaRPr lang="fr-FR"/>
        </a:p>
      </dgm:t>
    </dgm:pt>
    <dgm:pt modelId="{62110DBE-6E1E-4994-9698-435E3F378D26}" type="pres">
      <dgm:prSet presAssocID="{CD339D02-7525-4448-8B18-D05A201D317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4B72D94-16CD-457F-BDB4-1573FDDB36C7}" type="pres">
      <dgm:prSet presAssocID="{C89CA06A-84CD-43FE-A0FD-2EA0EDED6201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98D8C82-1736-4DF4-A922-B6C07C7B38BE}" type="pres">
      <dgm:prSet presAssocID="{74205250-FDF5-454E-90EE-784841C10EE2}" presName="sibTrans" presStyleLbl="sibTrans2D1" presStyleIdx="0" presStyleCnt="6"/>
      <dgm:spPr/>
      <dgm:t>
        <a:bodyPr/>
        <a:lstStyle/>
        <a:p>
          <a:endParaRPr lang="en-US"/>
        </a:p>
      </dgm:t>
    </dgm:pt>
    <dgm:pt modelId="{F3ADF8F7-DA94-4BA3-A079-421D1DAC1DFA}" type="pres">
      <dgm:prSet presAssocID="{74205250-FDF5-454E-90EE-784841C10EE2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64B844BC-3DD6-4EED-B97A-12127F8545F4}" type="pres">
      <dgm:prSet presAssocID="{38D2A9AD-3343-401D-8874-C7A93D9EC505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B0EB94F-50DC-496C-B652-E5E5E7E62AC1}" type="pres">
      <dgm:prSet presAssocID="{01CC6918-C3AC-47A1-AFA4-DDF88189921E}" presName="sibTrans" presStyleLbl="sibTrans2D1" presStyleIdx="1" presStyleCnt="6"/>
      <dgm:spPr/>
      <dgm:t>
        <a:bodyPr/>
        <a:lstStyle/>
        <a:p>
          <a:endParaRPr lang="en-US"/>
        </a:p>
      </dgm:t>
    </dgm:pt>
    <dgm:pt modelId="{185D8705-4E74-4DA8-8BFF-AA18578DE253}" type="pres">
      <dgm:prSet presAssocID="{01CC6918-C3AC-47A1-AFA4-DDF88189921E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F59FE7A9-1272-48E3-B1AE-DEF5DD364BA0}" type="pres">
      <dgm:prSet presAssocID="{C0C30621-F367-4772-A002-DDDE80A997A9}" presName="node" presStyleLbl="node1" presStyleIdx="2" presStyleCnt="7" custLinFactNeighborX="-50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2AC98C7-249D-4409-B2B4-76034A23080F}" type="pres">
      <dgm:prSet presAssocID="{A564F1BD-1870-4342-A2A8-B0D6B199A4C2}" presName="sibTrans" presStyleLbl="sibTrans2D1" presStyleIdx="2" presStyleCnt="6" custScaleX="126364"/>
      <dgm:spPr/>
      <dgm:t>
        <a:bodyPr/>
        <a:lstStyle/>
        <a:p>
          <a:endParaRPr lang="en-US"/>
        </a:p>
      </dgm:t>
    </dgm:pt>
    <dgm:pt modelId="{FA36FF39-0403-4FC9-9AC2-8794D4E1797A}" type="pres">
      <dgm:prSet presAssocID="{A564F1BD-1870-4342-A2A8-B0D6B199A4C2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99DB5D72-43F3-4105-A933-6BEC228A224A}" type="pres">
      <dgm:prSet presAssocID="{D623D584-1259-47D7-BB32-8E4A59F6C417}" presName="node" presStyleLbl="node1" presStyleIdx="3" presStyleCnt="7" custLinFactNeighborX="-7026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FE17AB9-047C-4B35-92DD-00FC48437621}" type="pres">
      <dgm:prSet presAssocID="{D355EF69-FAD3-463F-A591-1C02A7114560}" presName="sibTrans" presStyleLbl="sibTrans2D1" presStyleIdx="3" presStyleCnt="6"/>
      <dgm:spPr/>
      <dgm:t>
        <a:bodyPr/>
        <a:lstStyle/>
        <a:p>
          <a:endParaRPr lang="en-US"/>
        </a:p>
      </dgm:t>
    </dgm:pt>
    <dgm:pt modelId="{86E5D5D9-CDD1-4400-A556-D2AE92241D0D}" type="pres">
      <dgm:prSet presAssocID="{D355EF69-FAD3-463F-A591-1C02A7114560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FF7E48F6-B7AD-49A5-8DD0-F0E2A6228F53}" type="pres">
      <dgm:prSet presAssocID="{F6055901-8F47-4F03-BBCC-288FA85B3036}" presName="node" presStyleLbl="node1" presStyleIdx="4" presStyleCnt="7" custLinFactNeighborX="-7026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33B4BFF-6CDA-4F73-AD91-538D9C823DF1}" type="pres">
      <dgm:prSet presAssocID="{8E2E44FE-ED18-4924-94F4-D9144FD46BDE}" presName="sibTrans" presStyleLbl="sibTrans2D1" presStyleIdx="4" presStyleCnt="6" custAng="16341717"/>
      <dgm:spPr>
        <a:prstGeom prst="downArrow">
          <a:avLst/>
        </a:prstGeom>
      </dgm:spPr>
      <dgm:t>
        <a:bodyPr/>
        <a:lstStyle/>
        <a:p>
          <a:endParaRPr lang="en-US"/>
        </a:p>
      </dgm:t>
    </dgm:pt>
    <dgm:pt modelId="{A21D7FB2-B639-46FF-B3B0-093558A7BE32}" type="pres">
      <dgm:prSet presAssocID="{8E2E44FE-ED18-4924-94F4-D9144FD46BDE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3768646A-04C1-474A-8121-18D4988B809F}" type="pres">
      <dgm:prSet presAssocID="{9848B5A4-E986-4169-B5CC-18EF508F2DD0}" presName="node" presStyleLbl="node1" presStyleIdx="5" presStyleCnt="7" custLinFactX="-100000" custLinFactY="66859" custLinFactNeighborX="-110264" custLinFactNeighborY="10000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4DAB165-727F-4CCD-A5B2-A350CAD371D1}" type="pres">
      <dgm:prSet presAssocID="{9C6ED893-F749-4487-98A2-AC6730574D24}" presName="sibTrans" presStyleLbl="sibTrans2D1" presStyleIdx="5" presStyleCnt="6" custAng="1497911" custScaleX="90748" custLinFactY="-88707" custLinFactNeighborX="2888" custLinFactNeighborY="-100000"/>
      <dgm:spPr>
        <a:prstGeom prst="leftArrow">
          <a:avLst/>
        </a:prstGeom>
      </dgm:spPr>
      <dgm:t>
        <a:bodyPr/>
        <a:lstStyle/>
        <a:p>
          <a:endParaRPr lang="en-US"/>
        </a:p>
      </dgm:t>
    </dgm:pt>
    <dgm:pt modelId="{59CEA15B-6EF3-41C1-9818-17F53A4AA055}" type="pres">
      <dgm:prSet presAssocID="{9C6ED893-F749-4487-98A2-AC6730574D24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806AAE6D-33B1-4544-85D8-B0BBDC012588}" type="pres">
      <dgm:prSet presAssocID="{CB8E2AB1-F08A-4CE5-BC89-7AD7F123493C}" presName="node" presStyleLbl="node1" presStyleIdx="6" presStyleCnt="7" custLinFactY="-58515" custLinFactNeighborX="-974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7130785-2835-4D4D-A43A-8555F8CA86AE}" type="presOf" srcId="{01CC6918-C3AC-47A1-AFA4-DDF88189921E}" destId="{1B0EB94F-50DC-496C-B652-E5E5E7E62AC1}" srcOrd="0" destOrd="0" presId="urn:microsoft.com/office/officeart/2005/8/layout/process5"/>
    <dgm:cxn modelId="{260E2B7F-7E09-4DC8-9CCD-4C063430553B}" type="presOf" srcId="{CB8E2AB1-F08A-4CE5-BC89-7AD7F123493C}" destId="{806AAE6D-33B1-4544-85D8-B0BBDC012588}" srcOrd="0" destOrd="0" presId="urn:microsoft.com/office/officeart/2005/8/layout/process5"/>
    <dgm:cxn modelId="{17C5FF5A-AA52-490F-9ACD-26B530975592}" type="presOf" srcId="{D623D584-1259-47D7-BB32-8E4A59F6C417}" destId="{99DB5D72-43F3-4105-A933-6BEC228A224A}" srcOrd="0" destOrd="0" presId="urn:microsoft.com/office/officeart/2005/8/layout/process5"/>
    <dgm:cxn modelId="{436DAC81-F4BA-4689-93BD-458F6CCE5888}" type="presOf" srcId="{01CC6918-C3AC-47A1-AFA4-DDF88189921E}" destId="{185D8705-4E74-4DA8-8BFF-AA18578DE253}" srcOrd="1" destOrd="0" presId="urn:microsoft.com/office/officeart/2005/8/layout/process5"/>
    <dgm:cxn modelId="{31B234A4-4633-45B7-8FD2-EEC6B9CA5645}" type="presOf" srcId="{C89CA06A-84CD-43FE-A0FD-2EA0EDED6201}" destId="{04B72D94-16CD-457F-BDB4-1573FDDB36C7}" srcOrd="0" destOrd="0" presId="urn:microsoft.com/office/officeart/2005/8/layout/process5"/>
    <dgm:cxn modelId="{B9797CBA-C2A4-4E98-9167-2A25C5A86C7D}" type="presOf" srcId="{74205250-FDF5-454E-90EE-784841C10EE2}" destId="{F3ADF8F7-DA94-4BA3-A079-421D1DAC1DFA}" srcOrd="1" destOrd="0" presId="urn:microsoft.com/office/officeart/2005/8/layout/process5"/>
    <dgm:cxn modelId="{42723CAD-C29F-477C-8895-2E61A3F43E78}" type="presOf" srcId="{74205250-FDF5-454E-90EE-784841C10EE2}" destId="{598D8C82-1736-4DF4-A922-B6C07C7B38BE}" srcOrd="0" destOrd="0" presId="urn:microsoft.com/office/officeart/2005/8/layout/process5"/>
    <dgm:cxn modelId="{7C11FE18-502F-46A1-9AF6-9E8763553BF2}" type="presOf" srcId="{F6055901-8F47-4F03-BBCC-288FA85B3036}" destId="{FF7E48F6-B7AD-49A5-8DD0-F0E2A6228F53}" srcOrd="0" destOrd="0" presId="urn:microsoft.com/office/officeart/2005/8/layout/process5"/>
    <dgm:cxn modelId="{9A681A7B-D503-44DC-88FF-F3D6DE0F13AD}" type="presOf" srcId="{9848B5A4-E986-4169-B5CC-18EF508F2DD0}" destId="{3768646A-04C1-474A-8121-18D4988B809F}" srcOrd="0" destOrd="0" presId="urn:microsoft.com/office/officeart/2005/8/layout/process5"/>
    <dgm:cxn modelId="{797E8EF7-2BF2-4CFF-942C-0B74D6FA0568}" type="presOf" srcId="{D355EF69-FAD3-463F-A591-1C02A7114560}" destId="{86E5D5D9-CDD1-4400-A556-D2AE92241D0D}" srcOrd="1" destOrd="0" presId="urn:microsoft.com/office/officeart/2005/8/layout/process5"/>
    <dgm:cxn modelId="{006CB748-7322-4F23-AD55-240B3C854577}" type="presOf" srcId="{A564F1BD-1870-4342-A2A8-B0D6B199A4C2}" destId="{F2AC98C7-249D-4409-B2B4-76034A23080F}" srcOrd="0" destOrd="0" presId="urn:microsoft.com/office/officeart/2005/8/layout/process5"/>
    <dgm:cxn modelId="{FCD2D5EF-DDB8-49DE-85C6-C1E4B2BAA89B}" type="presOf" srcId="{9C6ED893-F749-4487-98A2-AC6730574D24}" destId="{59CEA15B-6EF3-41C1-9818-17F53A4AA055}" srcOrd="1" destOrd="0" presId="urn:microsoft.com/office/officeart/2005/8/layout/process5"/>
    <dgm:cxn modelId="{4D01A06A-B819-4B6D-B668-463894FF22F4}" srcId="{CD339D02-7525-4448-8B18-D05A201D3175}" destId="{C89CA06A-84CD-43FE-A0FD-2EA0EDED6201}" srcOrd="0" destOrd="0" parTransId="{B944DEA9-6F24-4384-AEC5-73A94C398C63}" sibTransId="{74205250-FDF5-454E-90EE-784841C10EE2}"/>
    <dgm:cxn modelId="{2E061767-254F-4B4A-866E-2D56DCEFFB33}" type="presOf" srcId="{8E2E44FE-ED18-4924-94F4-D9144FD46BDE}" destId="{633B4BFF-6CDA-4F73-AD91-538D9C823DF1}" srcOrd="0" destOrd="0" presId="urn:microsoft.com/office/officeart/2005/8/layout/process5"/>
    <dgm:cxn modelId="{56C2D57A-3953-4676-9657-12BB966294D7}" srcId="{CD339D02-7525-4448-8B18-D05A201D3175}" destId="{D623D584-1259-47D7-BB32-8E4A59F6C417}" srcOrd="3" destOrd="0" parTransId="{62251A1B-265E-4F13-8C50-A7CAF2841302}" sibTransId="{D355EF69-FAD3-463F-A591-1C02A7114560}"/>
    <dgm:cxn modelId="{8C009115-BF27-41F1-A56F-F559EF13E3D9}" srcId="{CD339D02-7525-4448-8B18-D05A201D3175}" destId="{9848B5A4-E986-4169-B5CC-18EF508F2DD0}" srcOrd="5" destOrd="0" parTransId="{CE519803-B483-4016-88B8-5A9434B543CC}" sibTransId="{9C6ED893-F749-4487-98A2-AC6730574D24}"/>
    <dgm:cxn modelId="{20C0CF2E-9408-46AA-9118-EDEC2C679E0F}" type="presOf" srcId="{9C6ED893-F749-4487-98A2-AC6730574D24}" destId="{94DAB165-727F-4CCD-A5B2-A350CAD371D1}" srcOrd="0" destOrd="0" presId="urn:microsoft.com/office/officeart/2005/8/layout/process5"/>
    <dgm:cxn modelId="{5040CCF5-3071-485A-A229-938C2CF79957}" type="presOf" srcId="{CD339D02-7525-4448-8B18-D05A201D3175}" destId="{62110DBE-6E1E-4994-9698-435E3F378D26}" srcOrd="0" destOrd="0" presId="urn:microsoft.com/office/officeart/2005/8/layout/process5"/>
    <dgm:cxn modelId="{DE528F5C-A78E-497F-8C3F-0F5D28469C3C}" type="presOf" srcId="{D355EF69-FAD3-463F-A591-1C02A7114560}" destId="{5FE17AB9-047C-4B35-92DD-00FC48437621}" srcOrd="0" destOrd="0" presId="urn:microsoft.com/office/officeart/2005/8/layout/process5"/>
    <dgm:cxn modelId="{9743FDF2-5A6E-4237-A77D-03819BC7A1A3}" type="presOf" srcId="{8E2E44FE-ED18-4924-94F4-D9144FD46BDE}" destId="{A21D7FB2-B639-46FF-B3B0-093558A7BE32}" srcOrd="1" destOrd="0" presId="urn:microsoft.com/office/officeart/2005/8/layout/process5"/>
    <dgm:cxn modelId="{D6CFF972-5E9D-4907-B20C-B7354162FB21}" srcId="{CD339D02-7525-4448-8B18-D05A201D3175}" destId="{C0C30621-F367-4772-A002-DDDE80A997A9}" srcOrd="2" destOrd="0" parTransId="{53E9E273-F31D-4AC2-854C-6081D6561A4B}" sibTransId="{A564F1BD-1870-4342-A2A8-B0D6B199A4C2}"/>
    <dgm:cxn modelId="{49697271-0807-48E9-9C56-F1F162F53E23}" srcId="{CD339D02-7525-4448-8B18-D05A201D3175}" destId="{F6055901-8F47-4F03-BBCC-288FA85B3036}" srcOrd="4" destOrd="0" parTransId="{F1C45AD9-0458-4247-A35C-48B49BDCC74A}" sibTransId="{8E2E44FE-ED18-4924-94F4-D9144FD46BDE}"/>
    <dgm:cxn modelId="{B540E40E-779E-4207-9D27-239E32E8B5B9}" type="presOf" srcId="{C0C30621-F367-4772-A002-DDDE80A997A9}" destId="{F59FE7A9-1272-48E3-B1AE-DEF5DD364BA0}" srcOrd="0" destOrd="0" presId="urn:microsoft.com/office/officeart/2005/8/layout/process5"/>
    <dgm:cxn modelId="{C378F00F-A3AA-4592-B17E-0269054E3D15}" srcId="{CD339D02-7525-4448-8B18-D05A201D3175}" destId="{CB8E2AB1-F08A-4CE5-BC89-7AD7F123493C}" srcOrd="6" destOrd="0" parTransId="{5C87B2C8-0A2C-407B-8646-D4683D070828}" sibTransId="{D8A2354C-D36F-4162-8CA3-742BD4AE8ED6}"/>
    <dgm:cxn modelId="{A323F3CF-6883-4383-8AA2-9A377D4384B7}" type="presOf" srcId="{38D2A9AD-3343-401D-8874-C7A93D9EC505}" destId="{64B844BC-3DD6-4EED-B97A-12127F8545F4}" srcOrd="0" destOrd="0" presId="urn:microsoft.com/office/officeart/2005/8/layout/process5"/>
    <dgm:cxn modelId="{2DEA0928-F4BB-4ACF-A9F8-8FFBFE33CB8D}" srcId="{CD339D02-7525-4448-8B18-D05A201D3175}" destId="{38D2A9AD-3343-401D-8874-C7A93D9EC505}" srcOrd="1" destOrd="0" parTransId="{9DF9DF7D-B33E-4DC5-A53A-A207BB13D1B8}" sibTransId="{01CC6918-C3AC-47A1-AFA4-DDF88189921E}"/>
    <dgm:cxn modelId="{96EE19E4-B79A-4138-80C2-45C59AB97CFD}" type="presOf" srcId="{A564F1BD-1870-4342-A2A8-B0D6B199A4C2}" destId="{FA36FF39-0403-4FC9-9AC2-8794D4E1797A}" srcOrd="1" destOrd="0" presId="urn:microsoft.com/office/officeart/2005/8/layout/process5"/>
    <dgm:cxn modelId="{2EED7F79-A981-4F40-9F29-30A035B6D2D5}" type="presParOf" srcId="{62110DBE-6E1E-4994-9698-435E3F378D26}" destId="{04B72D94-16CD-457F-BDB4-1573FDDB36C7}" srcOrd="0" destOrd="0" presId="urn:microsoft.com/office/officeart/2005/8/layout/process5"/>
    <dgm:cxn modelId="{0B813784-D560-424D-8D02-1E95C4B1C587}" type="presParOf" srcId="{62110DBE-6E1E-4994-9698-435E3F378D26}" destId="{598D8C82-1736-4DF4-A922-B6C07C7B38BE}" srcOrd="1" destOrd="0" presId="urn:microsoft.com/office/officeart/2005/8/layout/process5"/>
    <dgm:cxn modelId="{8910D2DC-AEF2-4D87-9A2E-DC893BBC3074}" type="presParOf" srcId="{598D8C82-1736-4DF4-A922-B6C07C7B38BE}" destId="{F3ADF8F7-DA94-4BA3-A079-421D1DAC1DFA}" srcOrd="0" destOrd="0" presId="urn:microsoft.com/office/officeart/2005/8/layout/process5"/>
    <dgm:cxn modelId="{E16535EB-A404-4E3D-9D69-FD615681B5EF}" type="presParOf" srcId="{62110DBE-6E1E-4994-9698-435E3F378D26}" destId="{64B844BC-3DD6-4EED-B97A-12127F8545F4}" srcOrd="2" destOrd="0" presId="urn:microsoft.com/office/officeart/2005/8/layout/process5"/>
    <dgm:cxn modelId="{7C604929-6A49-4576-9D1F-AA7444F55F71}" type="presParOf" srcId="{62110DBE-6E1E-4994-9698-435E3F378D26}" destId="{1B0EB94F-50DC-496C-B652-E5E5E7E62AC1}" srcOrd="3" destOrd="0" presId="urn:microsoft.com/office/officeart/2005/8/layout/process5"/>
    <dgm:cxn modelId="{600E042A-0247-4FA2-B54B-E1CE39CC72FD}" type="presParOf" srcId="{1B0EB94F-50DC-496C-B652-E5E5E7E62AC1}" destId="{185D8705-4E74-4DA8-8BFF-AA18578DE253}" srcOrd="0" destOrd="0" presId="urn:microsoft.com/office/officeart/2005/8/layout/process5"/>
    <dgm:cxn modelId="{76E66434-6F8B-46AF-B873-EDD4E9E65214}" type="presParOf" srcId="{62110DBE-6E1E-4994-9698-435E3F378D26}" destId="{F59FE7A9-1272-48E3-B1AE-DEF5DD364BA0}" srcOrd="4" destOrd="0" presId="urn:microsoft.com/office/officeart/2005/8/layout/process5"/>
    <dgm:cxn modelId="{966573AC-180E-4DED-8CFB-15A5D06EE6C6}" type="presParOf" srcId="{62110DBE-6E1E-4994-9698-435E3F378D26}" destId="{F2AC98C7-249D-4409-B2B4-76034A23080F}" srcOrd="5" destOrd="0" presId="urn:microsoft.com/office/officeart/2005/8/layout/process5"/>
    <dgm:cxn modelId="{732171A2-3EFA-4E91-81C6-6F7865F8DF12}" type="presParOf" srcId="{F2AC98C7-249D-4409-B2B4-76034A23080F}" destId="{FA36FF39-0403-4FC9-9AC2-8794D4E1797A}" srcOrd="0" destOrd="0" presId="urn:microsoft.com/office/officeart/2005/8/layout/process5"/>
    <dgm:cxn modelId="{D175C69F-0158-46A0-9324-AF177E78A621}" type="presParOf" srcId="{62110DBE-6E1E-4994-9698-435E3F378D26}" destId="{99DB5D72-43F3-4105-A933-6BEC228A224A}" srcOrd="6" destOrd="0" presId="urn:microsoft.com/office/officeart/2005/8/layout/process5"/>
    <dgm:cxn modelId="{0F4BB026-AFC3-4ED4-94BB-C29262C75FFA}" type="presParOf" srcId="{62110DBE-6E1E-4994-9698-435E3F378D26}" destId="{5FE17AB9-047C-4B35-92DD-00FC48437621}" srcOrd="7" destOrd="0" presId="urn:microsoft.com/office/officeart/2005/8/layout/process5"/>
    <dgm:cxn modelId="{11A44A85-8790-4F4D-BA64-3144A90F7579}" type="presParOf" srcId="{5FE17AB9-047C-4B35-92DD-00FC48437621}" destId="{86E5D5D9-CDD1-4400-A556-D2AE92241D0D}" srcOrd="0" destOrd="0" presId="urn:microsoft.com/office/officeart/2005/8/layout/process5"/>
    <dgm:cxn modelId="{1FBCB576-22F1-424E-9AFE-2CF3F3D32B6F}" type="presParOf" srcId="{62110DBE-6E1E-4994-9698-435E3F378D26}" destId="{FF7E48F6-B7AD-49A5-8DD0-F0E2A6228F53}" srcOrd="8" destOrd="0" presId="urn:microsoft.com/office/officeart/2005/8/layout/process5"/>
    <dgm:cxn modelId="{BC397C87-CB02-41E6-8177-8EDDC0AD80B5}" type="presParOf" srcId="{62110DBE-6E1E-4994-9698-435E3F378D26}" destId="{633B4BFF-6CDA-4F73-AD91-538D9C823DF1}" srcOrd="9" destOrd="0" presId="urn:microsoft.com/office/officeart/2005/8/layout/process5"/>
    <dgm:cxn modelId="{A7479BEB-B8F0-4161-9391-E2CD930AA971}" type="presParOf" srcId="{633B4BFF-6CDA-4F73-AD91-538D9C823DF1}" destId="{A21D7FB2-B639-46FF-B3B0-093558A7BE32}" srcOrd="0" destOrd="0" presId="urn:microsoft.com/office/officeart/2005/8/layout/process5"/>
    <dgm:cxn modelId="{68CBAED6-3343-4162-8683-2C03256F257C}" type="presParOf" srcId="{62110DBE-6E1E-4994-9698-435E3F378D26}" destId="{3768646A-04C1-474A-8121-18D4988B809F}" srcOrd="10" destOrd="0" presId="urn:microsoft.com/office/officeart/2005/8/layout/process5"/>
    <dgm:cxn modelId="{EAFB4E91-3D8F-4111-B36B-BB88BCA609F4}" type="presParOf" srcId="{62110DBE-6E1E-4994-9698-435E3F378D26}" destId="{94DAB165-727F-4CCD-A5B2-A350CAD371D1}" srcOrd="11" destOrd="0" presId="urn:microsoft.com/office/officeart/2005/8/layout/process5"/>
    <dgm:cxn modelId="{5AADA888-40C2-4A9B-ABC8-7CC8193E98FC}" type="presParOf" srcId="{94DAB165-727F-4CCD-A5B2-A350CAD371D1}" destId="{59CEA15B-6EF3-41C1-9818-17F53A4AA055}" srcOrd="0" destOrd="0" presId="urn:microsoft.com/office/officeart/2005/8/layout/process5"/>
    <dgm:cxn modelId="{74393FCF-4809-473D-A69F-B53CEC834406}" type="presParOf" srcId="{62110DBE-6E1E-4994-9698-435E3F378D26}" destId="{806AAE6D-33B1-4544-85D8-B0BBDC012588}" srcOrd="12" destOrd="0" presId="urn:microsoft.com/office/officeart/2005/8/layout/process5"/>
  </dgm:cxnLst>
  <dgm:bg>
    <a:effectLst>
      <a:outerShdw blurRad="50800" dist="38100" dir="2700000" algn="tl" rotWithShape="0">
        <a:prstClr val="black">
          <a:alpha val="40000"/>
        </a:prstClr>
      </a:outerShdw>
    </a:effectLst>
  </dgm:bg>
  <dgm:whole>
    <a:ln w="12700" cmpd="dbl">
      <a:prstDash val="solid"/>
    </a:ln>
  </dgm:whole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92AF3BFC-671F-4806-B7C6-A71C9C90FB5D}" type="datetimeFigureOut">
              <a:rPr lang="fr-FR" smtClean="0"/>
              <a:pPr/>
              <a:t>15/07/2008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A8FB61E3-0E47-432D-A7AE-28209488B99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FB61E3-0E47-432D-A7AE-28209488B99F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2E9E1-9681-445F-9351-098DF96EBE06}" type="datetime1">
              <a:rPr lang="en-US" smtClean="0"/>
              <a:pPr/>
              <a:t>7/15/2008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16th Summer School on Image Processing, July 7th-16th 2008, Vienna, Austria.</a:t>
            </a: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3664EE9-6F99-4F30-A4DC-69E7EFD6110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2808E-FE6C-4204-800E-8804B3B1071D}" type="datetime1">
              <a:rPr lang="en-US" smtClean="0"/>
              <a:pPr/>
              <a:t>7/15/2008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16th Summer School on Image Processing, July 7th-16th 2008, Vienna, Austria.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64EE9-6F99-4F30-A4DC-69E7EFD611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3664EE9-6F99-4F30-A4DC-69E7EFD6110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B4706-73B8-4F7D-BB29-CD930737DEB8}" type="datetime1">
              <a:rPr lang="en-US" smtClean="0"/>
              <a:pPr/>
              <a:t>7/15/2008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16th Summer School on Image Processing, July 7th-16th 2008, Vienna, Austria.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5DAE0-927F-42BE-B846-C9F15C0B42E2}" type="datetime1">
              <a:rPr lang="en-US" smtClean="0"/>
              <a:pPr/>
              <a:t>7/15/2008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16th Summer School on Image Processing, July 7th-16th 2008, Vienna, Austria.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3664EE9-6F99-4F30-A4DC-69E7EFD6110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16th Summer School on Image Processing, July 7th-16th 2008, Vienna, Austria.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30CE9-15F9-42D6-841F-C880FDF585B9}" type="datetime1">
              <a:rPr lang="en-US" smtClean="0"/>
              <a:pPr/>
              <a:t>7/15/2008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3664EE9-6F99-4F30-A4DC-69E7EFD6110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E7CD63F4-8741-4096-8AB2-61487F384E6D}" type="datetime1">
              <a:rPr lang="en-US" smtClean="0"/>
              <a:pPr/>
              <a:t>7/15/2008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16th Summer School on Image Processing, July 7th-16th 2008, Vienna, Austria.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64EE9-6F99-4F30-A4DC-69E7EFD6110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170E0-78A5-4B27-81C5-3F3951B8B3B4}" type="datetime1">
              <a:rPr lang="en-US" smtClean="0"/>
              <a:pPr/>
              <a:t>7/15/2008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en-US" smtClean="0"/>
              <a:t>16th Summer School on Image Processing, July 7th-16th 2008, Vienna, Austria.</a:t>
            </a:r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3664EE9-6F99-4F30-A4DC-69E7EFD6110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523A0-9856-48C2-8FC5-BB9CF4EA6D55}" type="datetime1">
              <a:rPr lang="en-US" smtClean="0"/>
              <a:pPr/>
              <a:t>7/15/2008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16th Summer School on Image Processing, July 7th-16th 2008, Vienna, Austria.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3664EE9-6F99-4F30-A4DC-69E7EFD611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88510-2AE2-481A-BF99-C16C835D1455}" type="datetime1">
              <a:rPr lang="en-US" smtClean="0"/>
              <a:pPr/>
              <a:t>7/15/2008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16th Summer School on Image Processing, July 7th-16th 2008, Vienna, Austria.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3664EE9-6F99-4F30-A4DC-69E7EFD611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3664EE9-6F99-4F30-A4DC-69E7EFD6110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0B0B28-94B0-4B93-887D-86C1E8CF520D}" type="datetime1">
              <a:rPr lang="en-US" smtClean="0"/>
              <a:pPr/>
              <a:t>7/15/2008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en-US" smtClean="0"/>
              <a:t>16th Summer School on Image Processing, July 7th-16th 2008, Vienna, Austria.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93664EE9-6F99-4F30-A4DC-69E7EFD6110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DECCE65D-6F29-490F-A4DF-1AA82B27A2AD}" type="datetime1">
              <a:rPr lang="en-US" smtClean="0"/>
              <a:pPr/>
              <a:t>7/15/2008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en-US" smtClean="0"/>
              <a:t>16th Summer School on Image Processing, July 7th-16th 2008, Vienna, Austria.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DDA2B095-A7C8-4595-BFE0-E6D1177706EF}" type="datetime1">
              <a:rPr lang="en-US" smtClean="0"/>
              <a:pPr/>
              <a:t>7/15/2008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16th Summer School on Image Processing, July 7th-16th 2008, Vienna, Austria.</a:t>
            </a: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3664EE9-6F99-4F30-A4DC-69E7EFD6110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png"/><Relationship Id="rId4" Type="http://schemas.openxmlformats.org/officeDocument/2006/relationships/image" Target="../media/image6.jpeg"/><Relationship Id="rId9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pn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7.png"/><Relationship Id="rId5" Type="http://schemas.openxmlformats.org/officeDocument/2006/relationships/image" Target="../media/image3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915176" cy="310993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Imtnan QAZI</a:t>
            </a:r>
          </a:p>
          <a:p>
            <a:r>
              <a:rPr lang="en-US" dirty="0" smtClean="0"/>
              <a:t>Alina oprea</a:t>
            </a:r>
          </a:p>
          <a:p>
            <a:r>
              <a:rPr lang="en-US" dirty="0" smtClean="0"/>
              <a:t>Katerine diaz</a:t>
            </a:r>
          </a:p>
          <a:p>
            <a:r>
              <a:rPr lang="en-US" dirty="0" smtClean="0"/>
              <a:t>InayatUllah khan</a:t>
            </a:r>
          </a:p>
          <a:p>
            <a:endParaRPr lang="en-US" dirty="0" smtClean="0"/>
          </a:p>
          <a:p>
            <a:r>
              <a:rPr lang="en-US" b="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</a:t>
            </a:r>
            <a:r>
              <a:rPr lang="en-US" b="0" i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b="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Summer School on Image Processing</a:t>
            </a:r>
          </a:p>
          <a:p>
            <a:r>
              <a:rPr lang="en-US" b="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July 7th-16th 2008, Vienna, Austria.</a:t>
            </a:r>
          </a:p>
          <a:p>
            <a:endParaRPr lang="en-US" dirty="0" smtClean="0"/>
          </a:p>
          <a:p>
            <a:r>
              <a:rPr lang="en-US" dirty="0" smtClean="0"/>
              <a:t>July 15, 2008.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Gender Classification based </a:t>
            </a:r>
            <a:br>
              <a:rPr lang="en-US" dirty="0" smtClean="0"/>
            </a:br>
            <a:r>
              <a:rPr lang="en-US" dirty="0" smtClean="0"/>
              <a:t>on Facial information 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92546" y="175653"/>
            <a:ext cx="117157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8602" y="168610"/>
            <a:ext cx="1813096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200" dirty="0" smtClean="0"/>
              <a:t>Optimal separating hyper plane.</a:t>
            </a:r>
          </a:p>
          <a:p>
            <a:r>
              <a:rPr lang="en-US" sz="2200" dirty="0" smtClean="0"/>
              <a:t>Function that predicts best </a:t>
            </a:r>
          </a:p>
          <a:p>
            <a:pPr>
              <a:buNone/>
            </a:pPr>
            <a:r>
              <a:rPr lang="en-US" sz="2200" dirty="0" smtClean="0"/>
              <a:t>	response from some training functions.</a:t>
            </a:r>
          </a:p>
          <a:p>
            <a:r>
              <a:rPr lang="en-US" sz="2200" dirty="0" smtClean="0"/>
              <a:t>Given, observation-label pairs:</a:t>
            </a:r>
          </a:p>
          <a:p>
            <a:endParaRPr lang="en-US" sz="2200" dirty="0" smtClean="0"/>
          </a:p>
          <a:p>
            <a:endParaRPr lang="en-US" sz="2200" dirty="0" smtClean="0"/>
          </a:p>
          <a:p>
            <a:r>
              <a:rPr lang="en-US" sz="2200" dirty="0" smtClean="0"/>
              <a:t>Minimizes the criterion:</a:t>
            </a:r>
          </a:p>
          <a:p>
            <a:endParaRPr lang="en-US" sz="2200" dirty="0" smtClean="0"/>
          </a:p>
          <a:p>
            <a:pPr>
              <a:buNone/>
            </a:pPr>
            <a:r>
              <a:rPr lang="en-US" sz="2200" dirty="0" smtClean="0"/>
              <a:t>                                                       ,</a:t>
            </a:r>
          </a:p>
          <a:p>
            <a:pPr>
              <a:buNone/>
            </a:pPr>
            <a:r>
              <a:rPr lang="en-US" sz="2200" dirty="0" smtClean="0"/>
              <a:t>                                            </a:t>
            </a:r>
          </a:p>
          <a:p>
            <a:r>
              <a:rPr lang="en-US" sz="2200" dirty="0" smtClean="0"/>
              <a:t>Kernel function: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1800" dirty="0" smtClean="0">
                <a:solidFill>
                  <a:srgbClr val="002060"/>
                </a:solidFill>
              </a:rPr>
              <a:t>Gender classifier based on Facial information </a:t>
            </a:r>
            <a:endParaRPr lang="en-US" sz="1800" dirty="0">
              <a:solidFill>
                <a:srgbClr val="002060"/>
              </a:solidFill>
            </a:endParaRPr>
          </a:p>
        </p:txBody>
      </p:sp>
      <p:sp>
        <p:nvSpPr>
          <p:cNvPr id="8" name="Text Placeholder 9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1400" dirty="0" smtClean="0">
                <a:solidFill>
                  <a:schemeClr val="bg1">
                    <a:lumMod val="75000"/>
                  </a:schemeClr>
                </a:solidFill>
              </a:rPr>
              <a:t>Problem statement.</a:t>
            </a:r>
          </a:p>
          <a:p>
            <a:pPr>
              <a:lnSpc>
                <a:spcPct val="90000"/>
              </a:lnSpc>
            </a:pPr>
            <a:r>
              <a:rPr lang="en-US" sz="1400" dirty="0" smtClean="0">
                <a:solidFill>
                  <a:schemeClr val="bg1">
                    <a:lumMod val="75000"/>
                  </a:schemeClr>
                </a:solidFill>
              </a:rPr>
              <a:t>State of the Art.</a:t>
            </a:r>
          </a:p>
          <a:p>
            <a:pPr>
              <a:lnSpc>
                <a:spcPct val="90000"/>
              </a:lnSpc>
            </a:pPr>
            <a:r>
              <a:rPr lang="en-US" sz="1400" dirty="0" smtClean="0">
                <a:solidFill>
                  <a:schemeClr val="bg1">
                    <a:lumMod val="75000"/>
                  </a:schemeClr>
                </a:solidFill>
              </a:rPr>
              <a:t>System overview.</a:t>
            </a:r>
          </a:p>
          <a:p>
            <a:pPr>
              <a:lnSpc>
                <a:spcPct val="90000"/>
              </a:lnSpc>
            </a:pPr>
            <a:r>
              <a:rPr lang="en-US" sz="1400" dirty="0" smtClean="0">
                <a:solidFill>
                  <a:schemeClr val="bg1">
                    <a:lumMod val="75000"/>
                  </a:schemeClr>
                </a:solidFill>
              </a:rPr>
              <a:t>Principal Component Analysis.</a:t>
            </a:r>
          </a:p>
          <a:p>
            <a:pPr>
              <a:lnSpc>
                <a:spcPct val="90000"/>
              </a:lnSpc>
            </a:pPr>
            <a:r>
              <a:rPr lang="en-US" sz="1400" dirty="0" smtClean="0">
                <a:solidFill>
                  <a:schemeClr val="bg1">
                    <a:lumMod val="75000"/>
                  </a:schemeClr>
                </a:solidFill>
              </a:rPr>
              <a:t>Fisher Linear Discriminator.</a:t>
            </a:r>
          </a:p>
          <a:p>
            <a:pPr>
              <a:lnSpc>
                <a:spcPct val="90000"/>
              </a:lnSpc>
            </a:pPr>
            <a:r>
              <a:rPr lang="en-US" sz="1400" dirty="0" smtClean="0">
                <a:solidFill>
                  <a:schemeClr val="bg1">
                    <a:lumMod val="75000"/>
                  </a:schemeClr>
                </a:solidFill>
              </a:rPr>
              <a:t>Common Vector method.</a:t>
            </a:r>
          </a:p>
          <a:p>
            <a:pPr>
              <a:lnSpc>
                <a:spcPct val="90000"/>
              </a:lnSpc>
            </a:pPr>
            <a:r>
              <a:rPr lang="en-US" sz="1800" b="1" dirty="0" smtClean="0">
                <a:solidFill>
                  <a:schemeClr val="accent3">
                    <a:lumMod val="75000"/>
                  </a:schemeClr>
                </a:solidFill>
              </a:rPr>
              <a:t>Support  Vector Machines.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Simulations &amp; Results.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Conclusion.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Future Perspectives.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92546" y="551558"/>
            <a:ext cx="117157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2601223"/>
            <a:ext cx="2286016" cy="327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3565171"/>
            <a:ext cx="2033811" cy="578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2" name="Group 11"/>
          <p:cNvGrpSpPr/>
          <p:nvPr/>
        </p:nvGrpSpPr>
        <p:grpSpPr>
          <a:xfrm>
            <a:off x="3798949" y="4162443"/>
            <a:ext cx="4059199" cy="409565"/>
            <a:chOff x="3357554" y="3714752"/>
            <a:chExt cx="4059199" cy="409565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357554" y="3714752"/>
              <a:ext cx="2889776" cy="4095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786578" y="3740510"/>
              <a:ext cx="630175" cy="285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357687" y="5286388"/>
            <a:ext cx="2714643" cy="397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D3379-F0F7-4364-98A0-D5B474D63255}" type="datetime1">
              <a:rPr lang="en-US" smtClean="0"/>
              <a:pPr/>
              <a:t>7/15/2008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64EE9-6F99-4F30-A4DC-69E7EFD6110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5699008" cy="365760"/>
          </a:xfrm>
        </p:spPr>
        <p:txBody>
          <a:bodyPr/>
          <a:lstStyle/>
          <a:p>
            <a:r>
              <a:rPr lang="en-US" dirty="0" smtClean="0"/>
              <a:t>16th Summer School on Image Processing, July 7th-16th 2008, Vienna, Austria.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Problem statement.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State of the Art.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System overview.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Principal Component Analysis.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Fisher Linear Discriminator.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Common Vector method.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Support  Vector Machines.</a:t>
            </a:r>
          </a:p>
          <a:p>
            <a:r>
              <a:rPr lang="en-US" sz="2100" b="1" dirty="0" smtClean="0">
                <a:solidFill>
                  <a:schemeClr val="accent3">
                    <a:lumMod val="75000"/>
                  </a:schemeClr>
                </a:solidFill>
              </a:rPr>
              <a:t>Simulations &amp; Results.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Conclusion.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Future Perspectives.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1800" dirty="0" smtClean="0">
                <a:solidFill>
                  <a:srgbClr val="002060"/>
                </a:solidFill>
              </a:rPr>
              <a:t>Gender classifier based on Facial information </a:t>
            </a:r>
            <a:endParaRPr lang="en-US" sz="1800" dirty="0">
              <a:solidFill>
                <a:srgbClr val="002060"/>
              </a:solidFill>
            </a:endParaRPr>
          </a:p>
        </p:txBody>
      </p:sp>
      <p:pic>
        <p:nvPicPr>
          <p:cNvPr id="15" name="Content Placeholder 14" descr="PCA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124200" y="1649920"/>
            <a:ext cx="5638800" cy="3481959"/>
          </a:xfrm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92546" y="551558"/>
            <a:ext cx="117157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Oval 10"/>
          <p:cNvSpPr/>
          <p:nvPr/>
        </p:nvSpPr>
        <p:spPr>
          <a:xfrm>
            <a:off x="7000892" y="2285992"/>
            <a:ext cx="1214446" cy="785818"/>
          </a:xfrm>
          <a:prstGeom prst="ellipse">
            <a:avLst/>
          </a:prstGeom>
          <a:noFill/>
          <a:ln w="254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572000" y="5357826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Stability analysis </a:t>
            </a:r>
            <a:r>
              <a:rPr lang="en-US" i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PCA</a:t>
            </a:r>
            <a:endParaRPr lang="en-US" i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4ECD2-DE28-4967-8476-D0DBD87EF54F}" type="datetime1">
              <a:rPr lang="en-US" smtClean="0"/>
              <a:pPr/>
              <a:t>7/15/2008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64EE9-6F99-4F30-A4DC-69E7EFD6110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5984760" cy="365760"/>
          </a:xfrm>
        </p:spPr>
        <p:txBody>
          <a:bodyPr/>
          <a:lstStyle/>
          <a:p>
            <a:r>
              <a:rPr lang="en-US" dirty="0" smtClean="0"/>
              <a:t>16th Summer School on Image Processing, July 7th-16th 2008, Vienna, Austria.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9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Problem statement.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State of the Art.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System overview.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Principal Component Analysis.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Fisher Linear Discriminator.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Common Vector method.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Support  Vector Machines.</a:t>
            </a:r>
          </a:p>
          <a:p>
            <a:r>
              <a:rPr lang="en-US" sz="2100" b="1" dirty="0" smtClean="0">
                <a:solidFill>
                  <a:schemeClr val="accent3">
                    <a:lumMod val="75000"/>
                  </a:schemeClr>
                </a:solidFill>
              </a:rPr>
              <a:t>Simulations &amp; Results.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Conclusion.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Future Perspectives.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1800" dirty="0" smtClean="0">
                <a:solidFill>
                  <a:srgbClr val="002060"/>
                </a:solidFill>
              </a:rPr>
              <a:t>Gender classifier based on Facial information </a:t>
            </a:r>
            <a:endParaRPr lang="en-US" sz="1800" dirty="0">
              <a:solidFill>
                <a:srgbClr val="002060"/>
              </a:solidFill>
            </a:endParaRPr>
          </a:p>
        </p:txBody>
      </p:sp>
      <p:pic>
        <p:nvPicPr>
          <p:cNvPr id="14" name="Content Placeholder 13" descr="FLD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124200" y="1649920"/>
            <a:ext cx="5638800" cy="3481959"/>
          </a:xfrm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92546" y="551558"/>
            <a:ext cx="117157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Oval 9"/>
          <p:cNvSpPr/>
          <p:nvPr/>
        </p:nvSpPr>
        <p:spPr>
          <a:xfrm>
            <a:off x="7000892" y="2000240"/>
            <a:ext cx="1214446" cy="785818"/>
          </a:xfrm>
          <a:prstGeom prst="ellipse">
            <a:avLst/>
          </a:prstGeom>
          <a:noFill/>
          <a:ln w="254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E27E4-A720-44E8-AA42-0C5732B733B7}" type="datetime1">
              <a:rPr lang="en-US" smtClean="0"/>
              <a:pPr/>
              <a:t>7/15/2008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64EE9-6F99-4F30-A4DC-69E7EFD61105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5841884" cy="365760"/>
          </a:xfrm>
        </p:spPr>
        <p:txBody>
          <a:bodyPr/>
          <a:lstStyle/>
          <a:p>
            <a:r>
              <a:rPr lang="en-US" dirty="0" smtClean="0"/>
              <a:t>16th Summer School on Image Processing, July 7th-16th 2008, Vienna, Austria.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572000" y="5357826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Stability analysis </a:t>
            </a:r>
            <a:r>
              <a:rPr lang="en-US" i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</a:t>
            </a:r>
            <a:r>
              <a:rPr lang="en-US" i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FLD</a:t>
            </a:r>
            <a:endParaRPr lang="en-US" i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1800" dirty="0" smtClean="0">
                <a:solidFill>
                  <a:srgbClr val="002060"/>
                </a:solidFill>
              </a:rPr>
              <a:t>Gender classifier based on Facial information </a:t>
            </a:r>
            <a:endParaRPr lang="en-US" sz="1800" dirty="0">
              <a:solidFill>
                <a:srgbClr val="002060"/>
              </a:solidFill>
            </a:endParaRPr>
          </a:p>
        </p:txBody>
      </p:sp>
      <p:pic>
        <p:nvPicPr>
          <p:cNvPr id="12" name="Content Placeholder 11" descr="CV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124200" y="1649920"/>
            <a:ext cx="5638800" cy="3481959"/>
          </a:xfrm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92546" y="551558"/>
            <a:ext cx="117157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Placeholder 9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Problem statement.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State of the Art.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System overview.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Principal Component Analysis.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Fisher Linear Discriminator.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Common Vector method.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Support  Vector Machines.</a:t>
            </a:r>
          </a:p>
          <a:p>
            <a:r>
              <a:rPr lang="en-US" sz="2100" b="1" dirty="0" smtClean="0">
                <a:solidFill>
                  <a:schemeClr val="accent3">
                    <a:lumMod val="75000"/>
                  </a:schemeClr>
                </a:solidFill>
              </a:rPr>
              <a:t>Simulations &amp; Results.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Conclusion.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Future Perspectives.</a:t>
            </a:r>
          </a:p>
        </p:txBody>
      </p:sp>
      <p:sp>
        <p:nvSpPr>
          <p:cNvPr id="10" name="Oval 9"/>
          <p:cNvSpPr/>
          <p:nvPr/>
        </p:nvSpPr>
        <p:spPr>
          <a:xfrm>
            <a:off x="7000892" y="1928802"/>
            <a:ext cx="1214446" cy="1143008"/>
          </a:xfrm>
          <a:prstGeom prst="ellipse">
            <a:avLst/>
          </a:prstGeom>
          <a:noFill/>
          <a:ln w="254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C409F-2458-4D41-9208-767976D9D7FD}" type="datetime1">
              <a:rPr lang="en-US" smtClean="0"/>
              <a:pPr/>
              <a:t>7/15/2008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64EE9-6F99-4F30-A4DC-69E7EFD61105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5770446" cy="365760"/>
          </a:xfrm>
        </p:spPr>
        <p:txBody>
          <a:bodyPr/>
          <a:lstStyle/>
          <a:p>
            <a:r>
              <a:rPr lang="en-US" dirty="0" smtClean="0"/>
              <a:t>16th Summer School on Image Processing, July 7th-16th 2008, Vienna, Austria.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572000" y="5357826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Stability analysis </a:t>
            </a:r>
            <a:r>
              <a:rPr lang="en-US" i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</a:t>
            </a:r>
            <a:r>
              <a:rPr lang="en-US" i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CV</a:t>
            </a:r>
            <a:endParaRPr lang="en-US" i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VM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3124200" y="1218854"/>
            <a:ext cx="5638800" cy="4344091"/>
          </a:xfr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1800" dirty="0" smtClean="0">
                <a:solidFill>
                  <a:srgbClr val="002060"/>
                </a:solidFill>
              </a:rPr>
              <a:t>Gender classifier based on Facial information </a:t>
            </a:r>
            <a:endParaRPr lang="en-US" sz="1800" dirty="0">
              <a:solidFill>
                <a:srgbClr val="002060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92546" y="551558"/>
            <a:ext cx="117157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Placeholder 9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Problem statement.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State of the Art.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System overview.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Principal Component Analysis.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Fisher Linear Discriminator.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Common Vector method.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Support  Vector Machines.</a:t>
            </a:r>
          </a:p>
          <a:p>
            <a:r>
              <a:rPr lang="en-US" sz="2100" b="1" dirty="0" smtClean="0">
                <a:solidFill>
                  <a:schemeClr val="accent3">
                    <a:lumMod val="75000"/>
                  </a:schemeClr>
                </a:solidFill>
              </a:rPr>
              <a:t>Simulations &amp; Results.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Conclusion.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Future Perspectives.</a:t>
            </a:r>
          </a:p>
        </p:txBody>
      </p:sp>
      <p:sp>
        <p:nvSpPr>
          <p:cNvPr id="12" name="Oval 11"/>
          <p:cNvSpPr/>
          <p:nvPr/>
        </p:nvSpPr>
        <p:spPr>
          <a:xfrm>
            <a:off x="7000892" y="2000240"/>
            <a:ext cx="1214446" cy="714380"/>
          </a:xfrm>
          <a:prstGeom prst="ellipse">
            <a:avLst/>
          </a:prstGeom>
          <a:noFill/>
          <a:ln w="254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89E5B-2B32-4393-BDD9-85B2B9B1884C}" type="datetime1">
              <a:rPr lang="en-US" smtClean="0"/>
              <a:pPr/>
              <a:t>7/15/2008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64EE9-6F99-4F30-A4DC-69E7EFD61105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6056198" cy="365760"/>
          </a:xfrm>
        </p:spPr>
        <p:txBody>
          <a:bodyPr/>
          <a:lstStyle/>
          <a:p>
            <a:r>
              <a:rPr lang="en-US" dirty="0" smtClean="0"/>
              <a:t>16th Summer School on Image Processing, July 7th-16th 2008, Vienna, Austria.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572000" y="5631436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Stability analysis of  SVM</a:t>
            </a:r>
            <a:endParaRPr lang="en-US" i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CA+SVM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124200" y="1278417"/>
            <a:ext cx="5638800" cy="4224966"/>
          </a:xfr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1800" dirty="0" smtClean="0">
                <a:solidFill>
                  <a:srgbClr val="002060"/>
                </a:solidFill>
              </a:rPr>
              <a:t>Gender classifier based on Facial information </a:t>
            </a:r>
            <a:endParaRPr lang="en-US" sz="1800" dirty="0">
              <a:solidFill>
                <a:srgbClr val="002060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92546" y="551558"/>
            <a:ext cx="117157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Placeholder 9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Problem statement.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State of the Art.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System overview.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Principal Component Analysis.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Fisher Linear Discriminator.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Common Vector method.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Support  Vector Machines.</a:t>
            </a:r>
          </a:p>
          <a:p>
            <a:r>
              <a:rPr lang="en-US" sz="2100" b="1" dirty="0" smtClean="0">
                <a:solidFill>
                  <a:schemeClr val="accent3">
                    <a:lumMod val="75000"/>
                  </a:schemeClr>
                </a:solidFill>
              </a:rPr>
              <a:t>Simulations &amp; Results.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Conclusion.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Future Perspectives.</a:t>
            </a:r>
          </a:p>
        </p:txBody>
      </p:sp>
      <p:sp>
        <p:nvSpPr>
          <p:cNvPr id="12" name="Oval 11"/>
          <p:cNvSpPr/>
          <p:nvPr/>
        </p:nvSpPr>
        <p:spPr>
          <a:xfrm>
            <a:off x="7000892" y="1643050"/>
            <a:ext cx="1214446" cy="1643074"/>
          </a:xfrm>
          <a:prstGeom prst="ellipse">
            <a:avLst/>
          </a:prstGeom>
          <a:noFill/>
          <a:ln w="254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C7FE5-41B3-4739-84A2-888B0BB4B458}" type="datetime1">
              <a:rPr lang="en-US" smtClean="0"/>
              <a:pPr/>
              <a:t>7/15/2008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64EE9-6F99-4F30-A4DC-69E7EFD61105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5556132" cy="365760"/>
          </a:xfrm>
        </p:spPr>
        <p:txBody>
          <a:bodyPr/>
          <a:lstStyle/>
          <a:p>
            <a:r>
              <a:rPr lang="en-US" dirty="0" smtClean="0"/>
              <a:t>16th Summer School on Image Processing, July 7th-16th 2008, Vienna, Austria.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357686" y="5631436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Stability analysis </a:t>
            </a:r>
            <a:r>
              <a:rPr lang="en-US" i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</a:t>
            </a:r>
            <a:r>
              <a:rPr lang="en-US" i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PCA + SVM</a:t>
            </a:r>
            <a:endParaRPr lang="en-US" i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ontent Placeholder 10"/>
          <p:cNvGraphicFramePr>
            <a:graphicFrameLocks noGrp="1"/>
          </p:cNvGraphicFramePr>
          <p:nvPr>
            <p:ph sz="quarter" idx="1"/>
          </p:nvPr>
        </p:nvGraphicFramePr>
        <p:xfrm>
          <a:off x="3124200" y="685801"/>
          <a:ext cx="5662642" cy="5529279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883266"/>
                <a:gridCol w="1259792"/>
                <a:gridCol w="1259792"/>
                <a:gridCol w="1259792"/>
              </a:tblGrid>
              <a:tr h="789897"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Accuracy (%age)</a:t>
                      </a:r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78989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Classifier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Male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Female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Overall</a:t>
                      </a:r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  <a:tr h="789897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92D050"/>
                          </a:solidFill>
                        </a:rPr>
                        <a:t>PCA</a:t>
                      </a:r>
                      <a:endParaRPr lang="en-US" b="1" dirty="0">
                        <a:solidFill>
                          <a:srgbClr val="92D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80</a:t>
                      </a:r>
                      <a:endParaRPr lang="en-US" dirty="0"/>
                    </a:p>
                  </a:txBody>
                  <a:tcPr anchor="ctr"/>
                </a:tc>
              </a:tr>
              <a:tr h="789897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92D050"/>
                          </a:solidFill>
                        </a:rPr>
                        <a:t>FLD</a:t>
                      </a:r>
                      <a:endParaRPr lang="en-US" b="1" dirty="0">
                        <a:solidFill>
                          <a:srgbClr val="92D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100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95</a:t>
                      </a:r>
                      <a:endParaRPr lang="en-US" b="1" dirty="0"/>
                    </a:p>
                  </a:txBody>
                  <a:tcPr anchor="ctr"/>
                </a:tc>
              </a:tr>
              <a:tr h="789897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92D050"/>
                          </a:solidFill>
                        </a:rPr>
                        <a:t>CV</a:t>
                      </a:r>
                      <a:endParaRPr lang="en-US" b="1" dirty="0">
                        <a:solidFill>
                          <a:srgbClr val="92D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100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85</a:t>
                      </a:r>
                      <a:endParaRPr lang="en-US" dirty="0"/>
                    </a:p>
                  </a:txBody>
                  <a:tcPr anchor="ctr"/>
                </a:tc>
              </a:tr>
              <a:tr h="789897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92D050"/>
                          </a:solidFill>
                        </a:rPr>
                        <a:t>SVM</a:t>
                      </a:r>
                      <a:endParaRPr lang="en-US" b="1" dirty="0">
                        <a:solidFill>
                          <a:srgbClr val="92D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85</a:t>
                      </a:r>
                      <a:endParaRPr lang="en-US" dirty="0"/>
                    </a:p>
                  </a:txBody>
                  <a:tcPr anchor="ctr"/>
                </a:tc>
              </a:tr>
              <a:tr h="789897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92D050"/>
                          </a:solidFill>
                        </a:rPr>
                        <a:t>PCA</a:t>
                      </a:r>
                      <a:r>
                        <a:rPr lang="en-US" b="1" baseline="0" dirty="0" smtClean="0">
                          <a:solidFill>
                            <a:srgbClr val="92D050"/>
                          </a:solidFill>
                        </a:rPr>
                        <a:t>+SVM</a:t>
                      </a:r>
                      <a:endParaRPr lang="en-US" b="1" dirty="0">
                        <a:solidFill>
                          <a:srgbClr val="92D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100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80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1800" dirty="0" smtClean="0">
                <a:solidFill>
                  <a:srgbClr val="002060"/>
                </a:solidFill>
              </a:rPr>
              <a:t>Gender classifier based on Facial information </a:t>
            </a:r>
            <a:endParaRPr lang="en-US" sz="1800" dirty="0">
              <a:solidFill>
                <a:srgbClr val="002060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Problem statement.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State of the Art.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System overview.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Principal Component Analysis.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Fisher Linear Discriminator.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Common Vector method.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Support  Vector Machines.</a:t>
            </a:r>
          </a:p>
          <a:p>
            <a:r>
              <a:rPr lang="en-US" sz="2100" b="1" dirty="0" smtClean="0">
                <a:solidFill>
                  <a:schemeClr val="accent3">
                    <a:lumMod val="75000"/>
                  </a:schemeClr>
                </a:solidFill>
              </a:rPr>
              <a:t>Simulations &amp; Results.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Conclusion.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Future Perspectives.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F4FEE-E295-44E4-B0E9-12D819F021F0}" type="datetime1">
              <a:rPr lang="en-US" smtClean="0"/>
              <a:pPr/>
              <a:t>7/15/2008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64EE9-6F99-4F30-A4DC-69E7EFD61105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6127636" cy="365760"/>
          </a:xfrm>
        </p:spPr>
        <p:txBody>
          <a:bodyPr/>
          <a:lstStyle/>
          <a:p>
            <a:r>
              <a:rPr lang="en-US" dirty="0" smtClean="0"/>
              <a:t>16th Summer School on Image Processing, July 7th-16th 2008, Vienna, Austria.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1800" dirty="0" smtClean="0">
                <a:solidFill>
                  <a:srgbClr val="002060"/>
                </a:solidFill>
              </a:rPr>
              <a:t>Gender classifier based on Facial information </a:t>
            </a:r>
            <a:endParaRPr lang="en-US" sz="1800" dirty="0">
              <a:solidFill>
                <a:srgbClr val="002060"/>
              </a:solidFill>
            </a:endParaRPr>
          </a:p>
        </p:txBody>
      </p:sp>
      <p:sp>
        <p:nvSpPr>
          <p:cNvPr id="8" name="Text Placeholder 9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Problem statement.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State of the Art.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System overview.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Principal Component Analysis.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Fisher Linear Discriminator.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Common Vector method.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Support  Vector Machines.</a:t>
            </a:r>
          </a:p>
          <a:p>
            <a:r>
              <a:rPr lang="en-US" sz="2100" b="1" dirty="0" smtClean="0">
                <a:solidFill>
                  <a:schemeClr val="accent3">
                    <a:lumMod val="75000"/>
                  </a:schemeClr>
                </a:solidFill>
              </a:rPr>
              <a:t>Simulations &amp; Results.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Conclusion.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Future Perspectives.</a:t>
            </a:r>
          </a:p>
        </p:txBody>
      </p:sp>
      <p:pic>
        <p:nvPicPr>
          <p:cNvPr id="10" name="Content Placeholder 9" descr="GUI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384027" y="685800"/>
            <a:ext cx="5119145" cy="5410200"/>
          </a:xfr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8465D-557C-46AF-84AC-992B471DB69B}" type="datetime1">
              <a:rPr lang="en-US" smtClean="0"/>
              <a:pPr/>
              <a:t>7/15/2008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64EE9-6F99-4F30-A4DC-69E7EFD61105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6199074" cy="365760"/>
          </a:xfrm>
        </p:spPr>
        <p:txBody>
          <a:bodyPr/>
          <a:lstStyle/>
          <a:p>
            <a:r>
              <a:rPr lang="en-US" dirty="0" smtClean="0"/>
              <a:t>16th Summer School on Image Processing, July 7th-16th 2008, Vienna, Austria.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1800" dirty="0" smtClean="0">
                <a:solidFill>
                  <a:srgbClr val="002060"/>
                </a:solidFill>
              </a:rPr>
              <a:t>Gender classifier based on Facial information </a:t>
            </a:r>
            <a:endParaRPr lang="en-US" sz="1800" dirty="0">
              <a:solidFill>
                <a:srgbClr val="002060"/>
              </a:solidFill>
            </a:endParaRPr>
          </a:p>
        </p:txBody>
      </p:sp>
      <p:sp>
        <p:nvSpPr>
          <p:cNvPr id="9" name="Text Placeholder 9"/>
          <p:cNvSpPr>
            <a:spLocks noGrp="1"/>
          </p:cNvSpPr>
          <p:nvPr>
            <p:ph type="body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Problem statement.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State of the Art.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System overview.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Principal Component Analysis.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Fisher Linear Discriminator.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Common Vector method.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Support  Vector Machines.</a:t>
            </a:r>
          </a:p>
          <a:p>
            <a:r>
              <a:rPr lang="en-US" sz="2100" b="1" dirty="0" smtClean="0">
                <a:solidFill>
                  <a:schemeClr val="accent3">
                    <a:lumMod val="75000"/>
                  </a:schemeClr>
                </a:solidFill>
              </a:rPr>
              <a:t>Simulations &amp; Results.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Conclusion.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Future Perspectives.</a:t>
            </a:r>
          </a:p>
        </p:txBody>
      </p:sp>
      <p:pic>
        <p:nvPicPr>
          <p:cNvPr id="10" name="Content Placeholder 9" descr="GUI_2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387835" y="685800"/>
            <a:ext cx="5111530" cy="5410200"/>
          </a:xfr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FAAD0-81E6-4BE5-A963-F87BC0D01A42}" type="datetime1">
              <a:rPr lang="en-US" smtClean="0"/>
              <a:pPr/>
              <a:t>7/15/2008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64EE9-6F99-4F30-A4DC-69E7EFD61105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5841884" cy="365760"/>
          </a:xfrm>
        </p:spPr>
        <p:txBody>
          <a:bodyPr/>
          <a:lstStyle/>
          <a:p>
            <a:r>
              <a:rPr lang="en-US" dirty="0" smtClean="0"/>
              <a:t>16th Summer School on Image Processing, July 7th-16th 2008, Vienna, Austria.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200" dirty="0" smtClean="0"/>
              <a:t>Thank GOD!! My mind can </a:t>
            </a:r>
          </a:p>
          <a:p>
            <a:pPr>
              <a:buNone/>
            </a:pPr>
            <a:r>
              <a:rPr lang="en-US" sz="2200" dirty="0" smtClean="0"/>
              <a:t>	recognize female faces easily. </a:t>
            </a:r>
            <a:r>
              <a:rPr lang="en-US" sz="2200" dirty="0" smtClean="0">
                <a:sym typeface="Wingdings" pitchFamily="2" charset="2"/>
              </a:rPr>
              <a:t></a:t>
            </a:r>
            <a:endParaRPr lang="en-US" sz="2200" dirty="0" smtClean="0"/>
          </a:p>
          <a:p>
            <a:endParaRPr lang="en-US" sz="2200" dirty="0" smtClean="0"/>
          </a:p>
          <a:p>
            <a:r>
              <a:rPr lang="en-US" sz="2200" dirty="0" smtClean="0"/>
              <a:t>Stability of different methods depends on number of training sequences.</a:t>
            </a:r>
          </a:p>
          <a:p>
            <a:endParaRPr lang="en-US" sz="2200" dirty="0" smtClean="0"/>
          </a:p>
          <a:p>
            <a:r>
              <a:rPr lang="en-US" sz="2200" dirty="0" smtClean="0"/>
              <a:t>PCA &amp; SVM prove to be stable and reliable global classifiers with acceptable accuracy.</a:t>
            </a:r>
          </a:p>
          <a:p>
            <a:endParaRPr lang="en-US" sz="2200" dirty="0" smtClean="0"/>
          </a:p>
          <a:p>
            <a:r>
              <a:rPr lang="en-US" sz="2200" dirty="0" smtClean="0"/>
              <a:t>Using PCA as dimension reducer and SVM as a classifier can produce better results, if more training sequences can be used.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1800" dirty="0" smtClean="0">
                <a:solidFill>
                  <a:srgbClr val="002060"/>
                </a:solidFill>
              </a:rPr>
              <a:t>Gender classifier based on Facial information </a:t>
            </a:r>
            <a:endParaRPr lang="en-US" sz="1800" dirty="0">
              <a:solidFill>
                <a:srgbClr val="002060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92546" y="551558"/>
            <a:ext cx="117157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Placeholder 9"/>
          <p:cNvSpPr>
            <a:spLocks noGrp="1"/>
          </p:cNvSpPr>
          <p:nvPr>
            <p:ph type="body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Problem statement.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State of the Art.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System overview.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Principal Component Analysis.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Fisher Linear Discriminator.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Common Vector method.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Support  Vector Machines.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Simulations &amp; Results.</a:t>
            </a:r>
          </a:p>
          <a:p>
            <a:r>
              <a:rPr lang="en-US" sz="2100" b="1" dirty="0" smtClean="0">
                <a:solidFill>
                  <a:schemeClr val="accent3">
                    <a:lumMod val="75000"/>
                  </a:schemeClr>
                </a:solidFill>
              </a:rPr>
              <a:t>Conclusion.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Future Perspectives.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B4232-3BB0-48DE-BEE9-73F48111AC04}" type="datetime1">
              <a:rPr lang="en-US" smtClean="0"/>
              <a:pPr/>
              <a:t>7/15/2008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64EE9-6F99-4F30-A4DC-69E7EFD61105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5841884" cy="365760"/>
          </a:xfrm>
        </p:spPr>
        <p:txBody>
          <a:bodyPr/>
          <a:lstStyle/>
          <a:p>
            <a:r>
              <a:rPr lang="en-US" dirty="0" smtClean="0"/>
              <a:t>16th Summer School on Image Processing, July 7th-16th 2008, Vienna, Austria.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project team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92546" y="168610"/>
            <a:ext cx="117157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EU map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0" y="1928802"/>
            <a:ext cx="7886700" cy="4000500"/>
          </a:xfrm>
          <a:prstGeom prst="rect">
            <a:avLst/>
          </a:prstGeom>
        </p:spPr>
      </p:pic>
      <p:pic>
        <p:nvPicPr>
          <p:cNvPr id="9" name="Picture 8" descr="mal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3042" y="3000372"/>
            <a:ext cx="352425" cy="423863"/>
          </a:xfrm>
          <a:prstGeom prst="rect">
            <a:avLst/>
          </a:prstGeom>
        </p:spPr>
      </p:pic>
      <p:pic>
        <p:nvPicPr>
          <p:cNvPr id="10" name="Picture 9" descr="mal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9190" y="2357430"/>
            <a:ext cx="296988" cy="357189"/>
          </a:xfrm>
          <a:prstGeom prst="rect">
            <a:avLst/>
          </a:prstGeom>
        </p:spPr>
      </p:pic>
      <p:pic>
        <p:nvPicPr>
          <p:cNvPr id="11" name="Picture 10" descr="femal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8728" y="4786322"/>
            <a:ext cx="283824" cy="495301"/>
          </a:xfrm>
          <a:prstGeom prst="rect">
            <a:avLst/>
          </a:prstGeom>
        </p:spPr>
      </p:pic>
      <p:pic>
        <p:nvPicPr>
          <p:cNvPr id="12" name="Picture 11" descr="femal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43768" y="3576641"/>
            <a:ext cx="283824" cy="495301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628" y="2902145"/>
            <a:ext cx="357190" cy="169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71736" y="3473006"/>
            <a:ext cx="4214842" cy="456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78508" y="3929066"/>
            <a:ext cx="67884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286380" y="2024176"/>
            <a:ext cx="571504" cy="698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643041" y="2357430"/>
            <a:ext cx="904006" cy="679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 descr="K:\DCIM\100CANON\IMG_3516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429520" y="2928934"/>
            <a:ext cx="881066" cy="660820"/>
          </a:xfrm>
          <a:prstGeom prst="rect">
            <a:avLst/>
          </a:prstGeom>
          <a:noFill/>
        </p:spPr>
      </p:pic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167C6-D05D-442D-892D-593165339324}" type="datetime1">
              <a:rPr lang="en-US" smtClean="0"/>
              <a:pPr/>
              <a:t>7/15/2008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64EE9-6F99-4F30-A4DC-69E7EFD6110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5767398" cy="365760"/>
          </a:xfrm>
        </p:spPr>
        <p:txBody>
          <a:bodyPr/>
          <a:lstStyle/>
          <a:p>
            <a:r>
              <a:rPr lang="en-US" dirty="0" smtClean="0"/>
              <a:t>16th Summer School on Image Processing, July 7th-16th 2008, Vienna, Austria.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1.24884E-6 L 0.37552 -0.26526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8" y="-13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3.83904E-6 L 0.32465 -0.03122 " pathEditMode="relative" rAng="0" ptsTypes="AA">
                                      <p:cBhvr>
                                        <p:cTn id="8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2" y="-1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3.03423E-6 L -0.21788 -0.09944 " pathEditMode="relative" rAng="0" ptsTypes="AA">
                                      <p:cBhvr>
                                        <p:cTn id="10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" y="-5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1.85939E-6 L 1.66667E-6 0.02105 " pathEditMode="relative" ptsTypes="AA">
                                      <p:cBhvr>
                                        <p:cTn id="12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sz="2200" dirty="0" smtClean="0"/>
          </a:p>
          <a:p>
            <a:r>
              <a:rPr lang="en-US" sz="2200" dirty="0" smtClean="0"/>
              <a:t>Tests with larger databases.</a:t>
            </a:r>
          </a:p>
          <a:p>
            <a:endParaRPr lang="en-US" sz="2200" dirty="0" smtClean="0"/>
          </a:p>
          <a:p>
            <a:r>
              <a:rPr lang="en-US" sz="2200" dirty="0" smtClean="0"/>
              <a:t>In depth stability analysis of different global classifiers.</a:t>
            </a:r>
          </a:p>
          <a:p>
            <a:endParaRPr lang="en-US" sz="2200" dirty="0" smtClean="0"/>
          </a:p>
          <a:p>
            <a:r>
              <a:rPr lang="en-US" sz="2200" dirty="0" smtClean="0"/>
              <a:t>Other techniques like Neural Networks may be used to validate different conclusions drawn.</a:t>
            </a:r>
          </a:p>
          <a:p>
            <a:endParaRPr lang="en-US" sz="2200" dirty="0" smtClean="0"/>
          </a:p>
          <a:p>
            <a:r>
              <a:rPr lang="en-US" sz="2200" dirty="0" smtClean="0"/>
              <a:t>To find a funding source to attend the next summer school. </a:t>
            </a:r>
            <a:r>
              <a:rPr lang="en-US" sz="2200" dirty="0" smtClean="0">
                <a:sym typeface="Wingdings" pitchFamily="2" charset="2"/>
              </a:rPr>
              <a:t></a:t>
            </a:r>
            <a:endParaRPr lang="en-US" sz="2200" dirty="0" smtClean="0"/>
          </a:p>
          <a:p>
            <a:endParaRPr lang="en-US" sz="2200" dirty="0" smtClean="0"/>
          </a:p>
          <a:p>
            <a:endParaRPr lang="en-US" sz="2200" dirty="0" smtClean="0"/>
          </a:p>
          <a:p>
            <a:endParaRPr lang="en-US" sz="2200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1800" dirty="0" smtClean="0">
                <a:solidFill>
                  <a:srgbClr val="002060"/>
                </a:solidFill>
              </a:rPr>
              <a:t>Gender classifier based on Facial information </a:t>
            </a:r>
            <a:endParaRPr lang="en-US" sz="1800" dirty="0">
              <a:solidFill>
                <a:srgbClr val="002060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92546" y="551558"/>
            <a:ext cx="117157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Placeholder 9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Problem statement.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State of the Art.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System overview.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Principal Component Analysis.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Fisher Linear Discriminator.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Common Vector method.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Support  Vector Machines.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Simulations &amp; Results.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Conclusion.</a:t>
            </a:r>
          </a:p>
          <a:p>
            <a:r>
              <a:rPr lang="en-US" sz="1900" b="1" dirty="0" smtClean="0">
                <a:solidFill>
                  <a:schemeClr val="accent3">
                    <a:lumMod val="75000"/>
                  </a:schemeClr>
                </a:solidFill>
              </a:rPr>
              <a:t>Future Perspectives.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E5830-83C5-4B01-BB0A-DF43BCB20C74}" type="datetime1">
              <a:rPr lang="en-US" smtClean="0"/>
              <a:pPr/>
              <a:t>7/15/2008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64EE9-6F99-4F30-A4DC-69E7EFD61105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5984760" cy="365760"/>
          </a:xfrm>
        </p:spPr>
        <p:txBody>
          <a:bodyPr/>
          <a:lstStyle/>
          <a:p>
            <a:r>
              <a:rPr lang="en-US" dirty="0" smtClean="0"/>
              <a:t>16th Summer School on Image Processing, July 7th-16th 2008, Vienna, Austria.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 anchor="ctr"/>
          <a:lstStyle/>
          <a:p>
            <a:pPr algn="ctr">
              <a:buNone/>
            </a:pPr>
            <a:r>
              <a:rPr lang="en-US" dirty="0" smtClean="0"/>
              <a:t>Thank You!!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1FE23-5153-4EDD-9EF4-95E78C3E14DB}" type="datetime1">
              <a:rPr lang="en-US" smtClean="0"/>
              <a:pPr/>
              <a:t>7/15/2008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64EE9-6F99-4F30-A4DC-69E7EFD61105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5767398" cy="365760"/>
          </a:xfrm>
        </p:spPr>
        <p:txBody>
          <a:bodyPr/>
          <a:lstStyle/>
          <a:p>
            <a:r>
              <a:rPr lang="en-US" dirty="0" smtClean="0"/>
              <a:t>16th Summer School on Image Processing, July 7th-16th 2008, Vienna, Austria.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759472"/>
          </a:xfrm>
        </p:spPr>
        <p:txBody>
          <a:bodyPr>
            <a:normAutofit/>
          </a:bodyPr>
          <a:lstStyle/>
          <a:p>
            <a:r>
              <a:rPr lang="en-US" dirty="0" smtClean="0"/>
              <a:t>Problem statement.</a:t>
            </a:r>
          </a:p>
          <a:p>
            <a:r>
              <a:rPr lang="en-US" dirty="0" smtClean="0"/>
              <a:t>State of the Art.</a:t>
            </a:r>
          </a:p>
          <a:p>
            <a:r>
              <a:rPr lang="en-US" dirty="0" smtClean="0"/>
              <a:t>The system overview.</a:t>
            </a:r>
          </a:p>
          <a:p>
            <a:pPr lvl="1"/>
            <a:r>
              <a:rPr lang="en-US" dirty="0" smtClean="0"/>
              <a:t>Principal Component Analysis.</a:t>
            </a:r>
          </a:p>
          <a:p>
            <a:pPr lvl="1"/>
            <a:r>
              <a:rPr lang="en-US" dirty="0" smtClean="0"/>
              <a:t>Fisher Linear Discriminator.</a:t>
            </a:r>
          </a:p>
          <a:p>
            <a:pPr lvl="1"/>
            <a:r>
              <a:rPr lang="en-US" dirty="0" smtClean="0"/>
              <a:t>Common Vector method.</a:t>
            </a:r>
          </a:p>
          <a:p>
            <a:pPr lvl="1"/>
            <a:r>
              <a:rPr lang="en-US" dirty="0" smtClean="0"/>
              <a:t>Support  Vector Machines.</a:t>
            </a:r>
          </a:p>
          <a:p>
            <a:r>
              <a:rPr lang="en-US" dirty="0" smtClean="0"/>
              <a:t>Simulations &amp; Results.</a:t>
            </a:r>
          </a:p>
          <a:p>
            <a:r>
              <a:rPr lang="en-US" dirty="0" smtClean="0"/>
              <a:t>Conclusions.</a:t>
            </a:r>
            <a:endParaRPr lang="en-US" dirty="0" smtClean="0"/>
          </a:p>
          <a:p>
            <a:r>
              <a:rPr lang="en-US" dirty="0" smtClean="0"/>
              <a:t>Future Perspectives.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92546" y="168610"/>
            <a:ext cx="117157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418AC-ACE8-4C85-B517-FD305E4C6C89}" type="datetime1">
              <a:rPr lang="en-US" smtClean="0"/>
              <a:pPr/>
              <a:t>7/15/2008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64EE9-6F99-4F30-A4DC-69E7EFD6110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6481778" cy="365760"/>
          </a:xfrm>
        </p:spPr>
        <p:txBody>
          <a:bodyPr/>
          <a:lstStyle/>
          <a:p>
            <a:r>
              <a:rPr lang="en-US" smtClean="0"/>
              <a:t>16th Summer School on Image Processing, July 7th-16th 2008, Vienna, Austria.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200" b="1" dirty="0" smtClean="0"/>
              <a:t>Men and Women: Same </a:t>
            </a:r>
          </a:p>
          <a:p>
            <a:pPr>
              <a:buNone/>
            </a:pPr>
            <a:r>
              <a:rPr lang="en-US" sz="2200" b="1" dirty="0" smtClean="0"/>
              <a:t>	Species, Different Planets</a:t>
            </a:r>
            <a:endParaRPr lang="fr-FR" sz="2200" b="1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sz="2200" dirty="0" smtClean="0"/>
          </a:p>
          <a:p>
            <a:endParaRPr lang="en-US" sz="2200" dirty="0" smtClean="0"/>
          </a:p>
          <a:p>
            <a:r>
              <a:rPr lang="en-US" sz="2200" dirty="0" smtClean="0"/>
              <a:t>Mathematical/Image processing viewpoint:</a:t>
            </a:r>
          </a:p>
          <a:p>
            <a:endParaRPr lang="en-US" sz="2200" dirty="0" smtClean="0"/>
          </a:p>
          <a:p>
            <a:pPr lvl="1" algn="just"/>
            <a:r>
              <a:rPr lang="en-US" sz="1700" dirty="0" smtClean="0"/>
              <a:t>Binary </a:t>
            </a:r>
            <a:r>
              <a:rPr lang="en-US" sz="1700" dirty="0" smtClean="0"/>
              <a:t>classification:</a:t>
            </a:r>
          </a:p>
          <a:p>
            <a:pPr lvl="2" algn="just"/>
            <a:r>
              <a:rPr lang="en-US" sz="1500" dirty="0" smtClean="0"/>
              <a:t> </a:t>
            </a:r>
            <a:r>
              <a:rPr lang="en-US" sz="1500" dirty="0" smtClean="0"/>
              <a:t>P</a:t>
            </a:r>
            <a:r>
              <a:rPr lang="en-US" sz="1500" dirty="0" smtClean="0"/>
              <a:t>rovided limited </a:t>
            </a:r>
            <a:r>
              <a:rPr lang="en-US" sz="1500" dirty="0" smtClean="0"/>
              <a:t>prior </a:t>
            </a:r>
            <a:r>
              <a:rPr lang="en-US" sz="1500" dirty="0" smtClean="0"/>
              <a:t>information.</a:t>
            </a:r>
          </a:p>
          <a:p>
            <a:pPr lvl="2" algn="just"/>
            <a:r>
              <a:rPr lang="en-US" sz="1500" dirty="0" smtClean="0"/>
              <a:t> An </a:t>
            </a:r>
            <a:r>
              <a:rPr lang="en-US" sz="1500" dirty="0" smtClean="0"/>
              <a:t>elevated difficulty level for </a:t>
            </a:r>
            <a:r>
              <a:rPr lang="en-US" sz="1500" dirty="0" smtClean="0"/>
              <a:t>local probability </a:t>
            </a:r>
            <a:r>
              <a:rPr lang="en-US" sz="1500" dirty="0" smtClean="0"/>
              <a:t>distribution modeling of the test data</a:t>
            </a:r>
            <a:r>
              <a:rPr lang="en-US" sz="1500" dirty="0" smtClean="0"/>
              <a:t>.</a:t>
            </a:r>
            <a:endParaRPr lang="en-US" sz="1700" dirty="0" smtClean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1800" dirty="0" smtClean="0">
                <a:solidFill>
                  <a:srgbClr val="002060"/>
                </a:solidFill>
              </a:rPr>
              <a:t>Gender classifier based on Facial information </a:t>
            </a:r>
            <a:endParaRPr lang="en-US" sz="1800" dirty="0">
              <a:solidFill>
                <a:srgbClr val="002060"/>
              </a:solidFill>
            </a:endParaRPr>
          </a:p>
        </p:txBody>
      </p:sp>
      <p:sp>
        <p:nvSpPr>
          <p:cNvPr id="11" name="Text Placeholder 9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1800" b="1" dirty="0" smtClean="0">
                <a:solidFill>
                  <a:schemeClr val="accent3">
                    <a:lumMod val="75000"/>
                  </a:schemeClr>
                </a:solidFill>
              </a:rPr>
              <a:t>Problem statement.</a:t>
            </a:r>
          </a:p>
          <a:p>
            <a:r>
              <a:rPr lang="en-US" sz="1500" dirty="0" smtClean="0">
                <a:solidFill>
                  <a:srgbClr val="002060"/>
                </a:solidFill>
              </a:rPr>
              <a:t>State of the Art.</a:t>
            </a:r>
          </a:p>
          <a:p>
            <a:r>
              <a:rPr lang="en-US" sz="1500" dirty="0" smtClean="0">
                <a:solidFill>
                  <a:srgbClr val="002060"/>
                </a:solidFill>
              </a:rPr>
              <a:t>Principal Component Analysis.</a:t>
            </a:r>
          </a:p>
          <a:p>
            <a:r>
              <a:rPr lang="en-US" sz="1500" dirty="0" smtClean="0">
                <a:solidFill>
                  <a:srgbClr val="002060"/>
                </a:solidFill>
              </a:rPr>
              <a:t>Fisher Linear Discriminator.</a:t>
            </a:r>
          </a:p>
          <a:p>
            <a:r>
              <a:rPr lang="en-US" sz="1500" dirty="0" smtClean="0">
                <a:solidFill>
                  <a:srgbClr val="002060"/>
                </a:solidFill>
              </a:rPr>
              <a:t>Common Vector method.</a:t>
            </a:r>
          </a:p>
          <a:p>
            <a:r>
              <a:rPr lang="en-US" sz="1500" dirty="0" smtClean="0">
                <a:solidFill>
                  <a:srgbClr val="002060"/>
                </a:solidFill>
              </a:rPr>
              <a:t>Support  Vector Machines.</a:t>
            </a:r>
          </a:p>
          <a:p>
            <a:r>
              <a:rPr lang="en-US" sz="1500" dirty="0" smtClean="0">
                <a:solidFill>
                  <a:srgbClr val="002060"/>
                </a:solidFill>
              </a:rPr>
              <a:t>Simulations &amp; Results.</a:t>
            </a:r>
          </a:p>
          <a:p>
            <a:r>
              <a:rPr lang="en-US" sz="1500" dirty="0" smtClean="0">
                <a:solidFill>
                  <a:srgbClr val="002060"/>
                </a:solidFill>
              </a:rPr>
              <a:t>Conclusion.</a:t>
            </a:r>
          </a:p>
          <a:p>
            <a:r>
              <a:rPr lang="en-US" sz="1500" dirty="0" smtClean="0">
                <a:solidFill>
                  <a:srgbClr val="002060"/>
                </a:solidFill>
              </a:rPr>
              <a:t>Future Perspectives.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92546" y="551558"/>
            <a:ext cx="117157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710" y="1991810"/>
            <a:ext cx="1135774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26" y="1991810"/>
            <a:ext cx="1135862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Bevel 11"/>
          <p:cNvSpPr/>
          <p:nvPr/>
        </p:nvSpPr>
        <p:spPr>
          <a:xfrm>
            <a:off x="4714876" y="2063248"/>
            <a:ext cx="2500330" cy="1000132"/>
          </a:xfrm>
          <a:prstGeom prst="bevel">
            <a:avLst/>
          </a:prstGeom>
          <a:noFill/>
          <a:ln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Gender Classifier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Right Arrow 13"/>
          <p:cNvSpPr/>
          <p:nvPr/>
        </p:nvSpPr>
        <p:spPr>
          <a:xfrm>
            <a:off x="7215206" y="2491876"/>
            <a:ext cx="500066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>
            <a:off x="4189052" y="2491876"/>
            <a:ext cx="500066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4EDA8-F144-41BE-9A74-AA4580AB5FF3}" type="datetime1">
              <a:rPr lang="en-US" smtClean="0"/>
              <a:pPr/>
              <a:t>7/15/2008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64EE9-6F99-4F30-A4DC-69E7EFD6110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5841884" cy="365760"/>
          </a:xfrm>
        </p:spPr>
        <p:txBody>
          <a:bodyPr/>
          <a:lstStyle/>
          <a:p>
            <a:r>
              <a:rPr lang="en-US" dirty="0" smtClean="0"/>
              <a:t>16th Summer School on Image Processing, July 7th-16th 2008, Vienna, Austria.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200" dirty="0" smtClean="0"/>
              <a:t>Local features</a:t>
            </a:r>
          </a:p>
          <a:p>
            <a:pPr lvl="1"/>
            <a:r>
              <a:rPr lang="en-US" sz="1700" dirty="0" smtClean="0"/>
              <a:t>Skin colour, shape &amp; size of the face, </a:t>
            </a:r>
          </a:p>
          <a:p>
            <a:pPr lvl="1">
              <a:buNone/>
            </a:pPr>
            <a:r>
              <a:rPr lang="en-US" sz="1700" dirty="0" smtClean="0"/>
              <a:t>	amount of hairs, shape &amp; colour of the lips…</a:t>
            </a:r>
          </a:p>
          <a:p>
            <a:pPr lvl="1"/>
            <a:r>
              <a:rPr lang="en-US" sz="1700" dirty="0" smtClean="0"/>
              <a:t>Higher difficulty level.</a:t>
            </a:r>
          </a:p>
          <a:p>
            <a:pPr lvl="1"/>
            <a:r>
              <a:rPr lang="en-US" sz="1700" dirty="0" smtClean="0"/>
              <a:t>Classification accuracies are mediocre.</a:t>
            </a:r>
          </a:p>
          <a:p>
            <a:pPr lvl="1">
              <a:buNone/>
            </a:pPr>
            <a:endParaRPr lang="en-US" sz="1700" dirty="0" smtClean="0"/>
          </a:p>
          <a:p>
            <a:r>
              <a:rPr lang="en-US" sz="2200" dirty="0" smtClean="0"/>
              <a:t>Global features</a:t>
            </a:r>
          </a:p>
          <a:p>
            <a:pPr lvl="1"/>
            <a:r>
              <a:rPr lang="en-US" sz="1700" dirty="0" smtClean="0"/>
              <a:t>Whole facial signature considered as  a complete feature set.</a:t>
            </a:r>
          </a:p>
          <a:p>
            <a:pPr lvl="1"/>
            <a:r>
              <a:rPr lang="en-US" sz="1700" dirty="0" smtClean="0"/>
              <a:t>Useful training sequences required.</a:t>
            </a:r>
          </a:p>
          <a:p>
            <a:pPr lvl="1"/>
            <a:r>
              <a:rPr lang="en-US" sz="1700" dirty="0" smtClean="0"/>
              <a:t>Higher classification accuracies. </a:t>
            </a:r>
          </a:p>
          <a:p>
            <a:pPr lvl="1"/>
            <a:r>
              <a:rPr lang="en-US" sz="1700" dirty="0" smtClean="0"/>
              <a:t>Subspace methods + Statistical Learners:</a:t>
            </a:r>
          </a:p>
          <a:p>
            <a:pPr lvl="2"/>
            <a:r>
              <a:rPr lang="en-US" sz="1500" dirty="0" smtClean="0"/>
              <a:t>Principal Component Analysis (</a:t>
            </a:r>
            <a:r>
              <a:rPr lang="en-US" sz="1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PCA</a:t>
            </a:r>
            <a:r>
              <a:rPr lang="en-US" sz="1500" dirty="0" smtClean="0"/>
              <a:t>).</a:t>
            </a:r>
          </a:p>
          <a:p>
            <a:pPr lvl="2"/>
            <a:r>
              <a:rPr lang="en-US" sz="1500" dirty="0" smtClean="0"/>
              <a:t>Fisher Linear Discriminator (</a:t>
            </a:r>
            <a:r>
              <a:rPr lang="en-US" sz="1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FLD</a:t>
            </a:r>
            <a:r>
              <a:rPr lang="en-US" sz="1500" dirty="0" smtClean="0"/>
              <a:t>).</a:t>
            </a:r>
          </a:p>
          <a:p>
            <a:pPr lvl="2"/>
            <a:r>
              <a:rPr lang="en-US" sz="1500" dirty="0" smtClean="0"/>
              <a:t>Common Vectors (</a:t>
            </a:r>
            <a:r>
              <a:rPr lang="en-US" sz="1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CV</a:t>
            </a:r>
            <a:r>
              <a:rPr lang="en-US" sz="1500" dirty="0" smtClean="0"/>
              <a:t>).</a:t>
            </a:r>
          </a:p>
          <a:p>
            <a:pPr lvl="2"/>
            <a:r>
              <a:rPr lang="en-US" sz="1500" dirty="0" smtClean="0"/>
              <a:t>Support Vector Machines (</a:t>
            </a:r>
            <a:r>
              <a:rPr lang="en-US" sz="1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SVM</a:t>
            </a:r>
            <a:r>
              <a:rPr lang="en-US" sz="1500" dirty="0" smtClean="0"/>
              <a:t>).</a:t>
            </a:r>
          </a:p>
          <a:p>
            <a:pPr lvl="2">
              <a:buNone/>
            </a:pPr>
            <a:r>
              <a:rPr lang="en-US" sz="1500" dirty="0" smtClean="0"/>
              <a:t>…………..</a:t>
            </a:r>
          </a:p>
          <a:p>
            <a:pPr lvl="2"/>
            <a:endParaRPr lang="en-US" sz="1500" dirty="0" smtClean="0"/>
          </a:p>
          <a:p>
            <a:pPr lvl="1"/>
            <a:endParaRPr lang="en-US" sz="1700" dirty="0" smtClean="0"/>
          </a:p>
          <a:p>
            <a:pPr lvl="1"/>
            <a:endParaRPr lang="en-US" sz="1700" dirty="0" smtClean="0"/>
          </a:p>
          <a:p>
            <a:endParaRPr lang="en-US" sz="2200" dirty="0" smtClean="0"/>
          </a:p>
          <a:p>
            <a:pPr lvl="1"/>
            <a:endParaRPr lang="en-US" sz="1700" dirty="0" smtClean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1800" dirty="0" smtClean="0">
                <a:solidFill>
                  <a:srgbClr val="002060"/>
                </a:solidFill>
              </a:rPr>
              <a:t>Gender classifier based on Facial information </a:t>
            </a:r>
            <a:endParaRPr lang="en-US" sz="1800" dirty="0">
              <a:solidFill>
                <a:srgbClr val="002060"/>
              </a:solidFill>
            </a:endParaRPr>
          </a:p>
        </p:txBody>
      </p:sp>
      <p:sp>
        <p:nvSpPr>
          <p:cNvPr id="8" name="Text Placeholder 9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1400" dirty="0" smtClean="0">
                <a:solidFill>
                  <a:schemeClr val="bg1">
                    <a:lumMod val="75000"/>
                  </a:schemeClr>
                </a:solidFill>
              </a:rPr>
              <a:t>Problem statement.</a:t>
            </a:r>
          </a:p>
          <a:p>
            <a:pPr>
              <a:lnSpc>
                <a:spcPct val="90000"/>
              </a:lnSpc>
            </a:pPr>
            <a:r>
              <a:rPr lang="en-US" sz="1900" b="1" dirty="0" smtClean="0">
                <a:solidFill>
                  <a:schemeClr val="accent3">
                    <a:lumMod val="75000"/>
                  </a:schemeClr>
                </a:solidFill>
              </a:rPr>
              <a:t>State of the Art.</a:t>
            </a:r>
          </a:p>
          <a:p>
            <a:r>
              <a:rPr lang="en-US" sz="1500" dirty="0" smtClean="0">
                <a:solidFill>
                  <a:srgbClr val="002060"/>
                </a:solidFill>
              </a:rPr>
              <a:t>Principal Component Analysis.</a:t>
            </a:r>
          </a:p>
          <a:p>
            <a:r>
              <a:rPr lang="en-US" sz="1500" dirty="0" smtClean="0">
                <a:solidFill>
                  <a:srgbClr val="002060"/>
                </a:solidFill>
              </a:rPr>
              <a:t>Fisher Linear Discriminator.</a:t>
            </a:r>
          </a:p>
          <a:p>
            <a:r>
              <a:rPr lang="en-US" sz="1500" dirty="0" smtClean="0">
                <a:solidFill>
                  <a:srgbClr val="002060"/>
                </a:solidFill>
              </a:rPr>
              <a:t>Common Vector method.</a:t>
            </a:r>
          </a:p>
          <a:p>
            <a:r>
              <a:rPr lang="en-US" sz="1500" dirty="0" smtClean="0">
                <a:solidFill>
                  <a:srgbClr val="002060"/>
                </a:solidFill>
              </a:rPr>
              <a:t>Support  Vector Machines.</a:t>
            </a:r>
          </a:p>
          <a:p>
            <a:r>
              <a:rPr lang="en-US" sz="1500" dirty="0" smtClean="0">
                <a:solidFill>
                  <a:srgbClr val="002060"/>
                </a:solidFill>
              </a:rPr>
              <a:t>Simulations &amp; Results.</a:t>
            </a:r>
          </a:p>
          <a:p>
            <a:r>
              <a:rPr lang="en-US" sz="1500" dirty="0" smtClean="0">
                <a:solidFill>
                  <a:srgbClr val="002060"/>
                </a:solidFill>
              </a:rPr>
              <a:t>Conclusion.</a:t>
            </a:r>
          </a:p>
          <a:p>
            <a:r>
              <a:rPr lang="en-US" sz="1500" dirty="0" smtClean="0">
                <a:solidFill>
                  <a:srgbClr val="002060"/>
                </a:solidFill>
              </a:rPr>
              <a:t>Future Perspectives.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92546" y="551558"/>
            <a:ext cx="117157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E3AF7-5118-4F1A-BCBA-C426A6E4D5D5}" type="datetime1">
              <a:rPr lang="en-US" smtClean="0"/>
              <a:pPr/>
              <a:t>7/15/2008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64EE9-6F99-4F30-A4DC-69E7EFD6110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6056198" cy="365760"/>
          </a:xfrm>
        </p:spPr>
        <p:txBody>
          <a:bodyPr/>
          <a:lstStyle/>
          <a:p>
            <a:r>
              <a:rPr lang="en-US" dirty="0" smtClean="0"/>
              <a:t>16th Summer School on Image Processing, July 7th-16th 2008, Vienna, Austria.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1800" dirty="0" smtClean="0">
                <a:solidFill>
                  <a:srgbClr val="002060"/>
                </a:solidFill>
              </a:rPr>
              <a:t>Gender classifier based on Facial information </a:t>
            </a:r>
            <a:endParaRPr lang="en-US" sz="1800" dirty="0">
              <a:solidFill>
                <a:srgbClr val="002060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90000"/>
              </a:lnSpc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Problem statement.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State of the Art.</a:t>
            </a:r>
          </a:p>
          <a:p>
            <a:r>
              <a:rPr lang="en-US" sz="1900" b="1" dirty="0" smtClean="0">
                <a:solidFill>
                  <a:schemeClr val="accent3">
                    <a:lumMod val="75000"/>
                  </a:schemeClr>
                </a:solidFill>
              </a:rPr>
              <a:t>The system overview.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Principal Component Analysis.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Fisher Linear Discriminator.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Common Vector method.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Support  Vector Machines.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Simulations &amp; Results.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Conclusion.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Future Perspectives.</a:t>
            </a:r>
          </a:p>
        </p:txBody>
      </p:sp>
      <p:graphicFrame>
        <p:nvGraphicFramePr>
          <p:cNvPr id="18" name="Content Placeholder 17"/>
          <p:cNvGraphicFramePr>
            <a:graphicFrameLocks noGrp="1"/>
          </p:cNvGraphicFramePr>
          <p:nvPr>
            <p:ph sz="quarter" idx="1"/>
          </p:nvPr>
        </p:nvGraphicFramePr>
        <p:xfrm>
          <a:off x="3857620" y="685800"/>
          <a:ext cx="5572164" cy="541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43768" y="5000636"/>
            <a:ext cx="1135774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" name="Group 19"/>
          <p:cNvGrpSpPr/>
          <p:nvPr/>
        </p:nvGrpSpPr>
        <p:grpSpPr>
          <a:xfrm>
            <a:off x="5643570" y="5429264"/>
            <a:ext cx="1111170" cy="372138"/>
            <a:chOff x="2651337" y="268191"/>
            <a:chExt cx="318118" cy="372138"/>
          </a:xfrm>
        </p:grpSpPr>
        <p:sp>
          <p:nvSpPr>
            <p:cNvPr id="21" name="Right Arrow 20"/>
            <p:cNvSpPr/>
            <p:nvPr/>
          </p:nvSpPr>
          <p:spPr>
            <a:xfrm>
              <a:off x="2651337" y="268191"/>
              <a:ext cx="318118" cy="372138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Right Arrow 4"/>
            <p:cNvSpPr/>
            <p:nvPr/>
          </p:nvSpPr>
          <p:spPr>
            <a:xfrm>
              <a:off x="2651337" y="342619"/>
              <a:ext cx="222683" cy="22328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fr-FR" sz="1300" kern="1200"/>
            </a:p>
          </p:txBody>
        </p:sp>
      </p:grp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00364" y="642918"/>
            <a:ext cx="1135862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5" name="Group 24"/>
          <p:cNvGrpSpPr/>
          <p:nvPr/>
        </p:nvGrpSpPr>
        <p:grpSpPr>
          <a:xfrm>
            <a:off x="4429124" y="928670"/>
            <a:ext cx="318396" cy="372464"/>
            <a:chOff x="2617872" y="266059"/>
            <a:chExt cx="318396" cy="372464"/>
          </a:xfrm>
        </p:grpSpPr>
        <p:sp>
          <p:nvSpPr>
            <p:cNvPr id="26" name="Right Arrow 25"/>
            <p:cNvSpPr/>
            <p:nvPr/>
          </p:nvSpPr>
          <p:spPr>
            <a:xfrm>
              <a:off x="2617872" y="266059"/>
              <a:ext cx="318396" cy="372464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Right Arrow 4"/>
            <p:cNvSpPr/>
            <p:nvPr/>
          </p:nvSpPr>
          <p:spPr>
            <a:xfrm>
              <a:off x="2617872" y="340552"/>
              <a:ext cx="222877" cy="22347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fr-FR" sz="1300" kern="120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643570" y="3929066"/>
            <a:ext cx="1056182" cy="372464"/>
            <a:chOff x="1785951" y="1767931"/>
            <a:chExt cx="1056182" cy="372464"/>
          </a:xfrm>
        </p:grpSpPr>
        <p:sp>
          <p:nvSpPr>
            <p:cNvPr id="17" name="Right Arrow 16"/>
            <p:cNvSpPr/>
            <p:nvPr/>
          </p:nvSpPr>
          <p:spPr>
            <a:xfrm rot="10800000">
              <a:off x="1785951" y="1767931"/>
              <a:ext cx="1056182" cy="372464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Right Arrow 4"/>
            <p:cNvSpPr/>
            <p:nvPr/>
          </p:nvSpPr>
          <p:spPr>
            <a:xfrm rot="21600000">
              <a:off x="1897690" y="1842424"/>
              <a:ext cx="944443" cy="22347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fr-FR" sz="1300" kern="1200"/>
            </a:p>
          </p:txBody>
        </p:sp>
      </p:grpSp>
      <p:sp>
        <p:nvSpPr>
          <p:cNvPr id="30" name="Oval 29"/>
          <p:cNvSpPr/>
          <p:nvPr/>
        </p:nvSpPr>
        <p:spPr>
          <a:xfrm>
            <a:off x="3786182" y="3643314"/>
            <a:ext cx="1643074" cy="1000132"/>
          </a:xfrm>
          <a:prstGeom prst="ellipse">
            <a:avLst/>
          </a:prstGeom>
          <a:noFill/>
          <a:ln w="3810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L-Shape 32"/>
          <p:cNvSpPr/>
          <p:nvPr/>
        </p:nvSpPr>
        <p:spPr>
          <a:xfrm rot="16200000">
            <a:off x="4839893" y="-553670"/>
            <a:ext cx="2607487" cy="4857786"/>
          </a:xfrm>
          <a:prstGeom prst="corner">
            <a:avLst>
              <a:gd name="adj1" fmla="val 66455"/>
              <a:gd name="adj2" fmla="val 42344"/>
            </a:avLst>
          </a:prstGeom>
          <a:noFill/>
          <a:ln w="38100" cmpd="dbl">
            <a:solidFill>
              <a:srgbClr val="92D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Date Placeholder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9BFEE-FEAC-43A3-8BA5-470685A0BAB9}" type="datetime1">
              <a:rPr lang="en-US" smtClean="0"/>
              <a:pPr/>
              <a:t>7/15/2008</a:t>
            </a:fld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64EE9-6F99-4F30-A4DC-69E7EFD6110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2" name="Footer Placeholder 31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5913322" cy="365760"/>
          </a:xfrm>
        </p:spPr>
        <p:txBody>
          <a:bodyPr/>
          <a:lstStyle/>
          <a:p>
            <a:r>
              <a:rPr lang="en-US" dirty="0" smtClean="0"/>
              <a:t>16th Summer School on Image Processing, July 7th-16th 2008, Vienna, Austria.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200" dirty="0" smtClean="0"/>
              <a:t>Karhunen-Loeve Transform (</a:t>
            </a:r>
            <a:r>
              <a:rPr lang="en-US" sz="2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KLT</a:t>
            </a:r>
            <a:r>
              <a:rPr lang="en-US" sz="2200" dirty="0" smtClean="0"/>
              <a:t>).</a:t>
            </a:r>
          </a:p>
          <a:p>
            <a:r>
              <a:rPr lang="en-US" sz="2200" dirty="0" smtClean="0"/>
              <a:t>Maps vectors from an </a:t>
            </a:r>
            <a:r>
              <a:rPr lang="en-US" sz="2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M-d </a:t>
            </a:r>
            <a:r>
              <a:rPr lang="en-US" sz="2200" dirty="0" smtClean="0"/>
              <a:t>space </a:t>
            </a:r>
          </a:p>
          <a:p>
            <a:pPr>
              <a:buNone/>
            </a:pPr>
            <a:r>
              <a:rPr lang="en-US" sz="2200" dirty="0" smtClean="0"/>
              <a:t>	to a </a:t>
            </a:r>
            <a:r>
              <a:rPr lang="en-US" sz="2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n-d </a:t>
            </a:r>
            <a:r>
              <a:rPr lang="en-US" sz="2200" dirty="0" smtClean="0"/>
              <a:t>space ; </a:t>
            </a:r>
            <a:r>
              <a:rPr lang="en-US" sz="2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 &lt;&lt; M.</a:t>
            </a:r>
          </a:p>
          <a:p>
            <a:r>
              <a:rPr lang="en-US" sz="2200" dirty="0" smtClean="0"/>
              <a:t>Computes eigenvectors of the </a:t>
            </a:r>
            <a:r>
              <a:rPr lang="en-US" sz="2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covariance</a:t>
            </a:r>
            <a:r>
              <a:rPr lang="en-US" sz="2200" dirty="0" smtClean="0"/>
              <a:t> matrices for normal distributions. </a:t>
            </a:r>
          </a:p>
          <a:p>
            <a:pPr>
              <a:buNone/>
            </a:pPr>
            <a:r>
              <a:rPr lang="en-US" sz="2200" dirty="0" smtClean="0"/>
              <a:t>                               </a:t>
            </a:r>
          </a:p>
          <a:p>
            <a:pPr>
              <a:buNone/>
            </a:pPr>
            <a:r>
              <a:rPr lang="en-US" sz="2200" dirty="0" smtClean="0"/>
              <a:t>			    ,</a:t>
            </a:r>
          </a:p>
          <a:p>
            <a:pPr>
              <a:buNone/>
            </a:pPr>
            <a:r>
              <a:rPr lang="en-US" sz="2200" dirty="0" smtClean="0"/>
              <a:t>  </a:t>
            </a:r>
          </a:p>
          <a:p>
            <a:pPr>
              <a:buNone/>
            </a:pPr>
            <a:r>
              <a:rPr lang="en-US" sz="2200" dirty="0" smtClean="0"/>
              <a:t>                        </a:t>
            </a:r>
          </a:p>
          <a:p>
            <a:pPr>
              <a:buNone/>
            </a:pPr>
            <a:endParaRPr lang="en-US" sz="2200" dirty="0" smtClean="0"/>
          </a:p>
          <a:p>
            <a:pPr>
              <a:buNone/>
            </a:pPr>
            <a:endParaRPr lang="en-US" sz="2200" dirty="0" smtClean="0"/>
          </a:p>
          <a:p>
            <a:r>
              <a:rPr lang="en-US" sz="2200" dirty="0" smtClean="0"/>
              <a:t>Other distances can also be used.</a:t>
            </a:r>
          </a:p>
          <a:p>
            <a:r>
              <a:rPr lang="en-US" sz="2200" i="1" dirty="0" smtClean="0"/>
              <a:t>Optimal  linear dimensionality reducer.</a:t>
            </a:r>
            <a:endParaRPr lang="en-US" sz="2200" i="1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1800" dirty="0" smtClean="0">
                <a:solidFill>
                  <a:srgbClr val="002060"/>
                </a:solidFill>
              </a:rPr>
              <a:t>Gender classifier based on Facial information </a:t>
            </a:r>
            <a:endParaRPr lang="en-US" sz="1800" dirty="0">
              <a:solidFill>
                <a:srgbClr val="002060"/>
              </a:solidFill>
            </a:endParaRPr>
          </a:p>
        </p:txBody>
      </p:sp>
      <p:sp>
        <p:nvSpPr>
          <p:cNvPr id="8" name="Text Placeholder 9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n-US" sz="1500" dirty="0" smtClean="0">
                <a:solidFill>
                  <a:schemeClr val="bg1">
                    <a:lumMod val="75000"/>
                  </a:schemeClr>
                </a:solidFill>
              </a:rPr>
              <a:t>Problem statement.</a:t>
            </a:r>
          </a:p>
          <a:p>
            <a:pPr>
              <a:lnSpc>
                <a:spcPct val="90000"/>
              </a:lnSpc>
            </a:pPr>
            <a:r>
              <a:rPr lang="en-US" sz="1500" dirty="0" smtClean="0">
                <a:solidFill>
                  <a:schemeClr val="bg1">
                    <a:lumMod val="75000"/>
                  </a:schemeClr>
                </a:solidFill>
              </a:rPr>
              <a:t>State of the Art.</a:t>
            </a:r>
          </a:p>
          <a:p>
            <a:pPr>
              <a:lnSpc>
                <a:spcPct val="90000"/>
              </a:lnSpc>
            </a:pPr>
            <a:r>
              <a:rPr lang="en-US" sz="1500" dirty="0" smtClean="0">
                <a:solidFill>
                  <a:schemeClr val="bg1">
                    <a:lumMod val="75000"/>
                  </a:schemeClr>
                </a:solidFill>
              </a:rPr>
              <a:t>System overview.</a:t>
            </a:r>
          </a:p>
          <a:p>
            <a:pPr>
              <a:lnSpc>
                <a:spcPct val="90000"/>
              </a:lnSpc>
            </a:pPr>
            <a:r>
              <a:rPr lang="en-US" sz="1900" b="1" dirty="0" smtClean="0">
                <a:solidFill>
                  <a:schemeClr val="accent3">
                    <a:lumMod val="75000"/>
                  </a:schemeClr>
                </a:solidFill>
              </a:rPr>
              <a:t>Principal Component Analysis.</a:t>
            </a:r>
          </a:p>
          <a:p>
            <a:r>
              <a:rPr lang="en-US" sz="1500" dirty="0" smtClean="0">
                <a:solidFill>
                  <a:srgbClr val="002060"/>
                </a:solidFill>
              </a:rPr>
              <a:t>Fisher Linear Discriminator.</a:t>
            </a:r>
          </a:p>
          <a:p>
            <a:r>
              <a:rPr lang="en-US" sz="1500" dirty="0" smtClean="0">
                <a:solidFill>
                  <a:srgbClr val="002060"/>
                </a:solidFill>
              </a:rPr>
              <a:t>Common Vector method.</a:t>
            </a:r>
          </a:p>
          <a:p>
            <a:r>
              <a:rPr lang="en-US" sz="1500" dirty="0" smtClean="0">
                <a:solidFill>
                  <a:srgbClr val="002060"/>
                </a:solidFill>
              </a:rPr>
              <a:t>Support  Vector Machines.</a:t>
            </a:r>
          </a:p>
          <a:p>
            <a:r>
              <a:rPr lang="en-US" sz="1500" dirty="0" smtClean="0">
                <a:solidFill>
                  <a:srgbClr val="002060"/>
                </a:solidFill>
              </a:rPr>
              <a:t>Simulations &amp; Results.</a:t>
            </a:r>
          </a:p>
          <a:p>
            <a:r>
              <a:rPr lang="en-US" sz="1500" dirty="0" smtClean="0">
                <a:solidFill>
                  <a:srgbClr val="002060"/>
                </a:solidFill>
              </a:rPr>
              <a:t>Conclusion.</a:t>
            </a:r>
          </a:p>
          <a:p>
            <a:r>
              <a:rPr lang="en-US" sz="1500" dirty="0" smtClean="0">
                <a:solidFill>
                  <a:srgbClr val="002060"/>
                </a:solidFill>
              </a:rPr>
              <a:t>Future Perspectives.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3571868" y="2768047"/>
            <a:ext cx="4714908" cy="1946837"/>
            <a:chOff x="3571868" y="2768047"/>
            <a:chExt cx="4714908" cy="1946837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571868" y="2768047"/>
              <a:ext cx="1500198" cy="7323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634063" y="2951874"/>
              <a:ext cx="2652713" cy="405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43438" y="3733679"/>
              <a:ext cx="2286016" cy="3818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643438" y="4305183"/>
              <a:ext cx="2286016" cy="4097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792546" y="551558"/>
            <a:ext cx="117157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A89E4-0F2A-41FC-9384-449EB1180D02}" type="datetime1">
              <a:rPr lang="en-US" smtClean="0"/>
              <a:pPr/>
              <a:t>7/15/2008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64EE9-6F99-4F30-A4DC-69E7EFD6110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6270512" cy="365760"/>
          </a:xfrm>
        </p:spPr>
        <p:txBody>
          <a:bodyPr/>
          <a:lstStyle/>
          <a:p>
            <a:r>
              <a:rPr lang="en-US" dirty="0" smtClean="0"/>
              <a:t>16th Summer School on Image Processing, July 7th-16th 2008, Vienna, Austria.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200" dirty="0" smtClean="0"/>
              <a:t>Supervised method.</a:t>
            </a:r>
          </a:p>
          <a:p>
            <a:r>
              <a:rPr lang="en-US" sz="2200" dirty="0" smtClean="0"/>
              <a:t>Label information considered.</a:t>
            </a:r>
          </a:p>
          <a:p>
            <a:r>
              <a:rPr lang="en-US" sz="2200" dirty="0" smtClean="0"/>
              <a:t>Inter-class &amp; Intra class </a:t>
            </a:r>
            <a:r>
              <a:rPr lang="en-US" sz="2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scatter matrices</a:t>
            </a:r>
            <a:r>
              <a:rPr lang="en-US" sz="2200" dirty="0" smtClean="0"/>
              <a:t>; proportional to covariance matrices.</a:t>
            </a:r>
          </a:p>
          <a:p>
            <a:endParaRPr lang="en-US" sz="2200" dirty="0" smtClean="0"/>
          </a:p>
          <a:p>
            <a:pPr>
              <a:buNone/>
            </a:pPr>
            <a:r>
              <a:rPr lang="en-US" sz="2200" dirty="0" smtClean="0"/>
              <a:t>                                 ,</a:t>
            </a:r>
          </a:p>
          <a:p>
            <a:pPr>
              <a:buNone/>
            </a:pPr>
            <a:endParaRPr lang="en-US" sz="2200" dirty="0" smtClean="0"/>
          </a:p>
          <a:p>
            <a:pPr>
              <a:buNone/>
            </a:pPr>
            <a:endParaRPr lang="en-US" sz="2200" dirty="0" smtClean="0"/>
          </a:p>
          <a:p>
            <a:pPr>
              <a:buNone/>
            </a:pPr>
            <a:endParaRPr lang="en-US" sz="2200" dirty="0" smtClean="0"/>
          </a:p>
          <a:p>
            <a:r>
              <a:rPr lang="en-US" sz="2200" dirty="0" smtClean="0"/>
              <a:t>Generalized eigenvalue problem.</a:t>
            </a:r>
          </a:p>
          <a:p>
            <a:r>
              <a:rPr lang="en-US" sz="2200" dirty="0" smtClean="0"/>
              <a:t>Choice of suitable eigenvalue &amp; eigenvector for the solution.</a:t>
            </a:r>
          </a:p>
          <a:p>
            <a:r>
              <a:rPr lang="en-US" sz="2200" dirty="0" smtClean="0"/>
              <a:t>Largest eigenvalue is chosen.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1800" dirty="0" smtClean="0">
                <a:solidFill>
                  <a:srgbClr val="002060"/>
                </a:solidFill>
              </a:rPr>
              <a:t>Gender classifier based on Facial information </a:t>
            </a:r>
            <a:endParaRPr lang="en-US" sz="1800" dirty="0">
              <a:solidFill>
                <a:srgbClr val="002060"/>
              </a:solidFill>
            </a:endParaRPr>
          </a:p>
        </p:txBody>
      </p:sp>
      <p:sp>
        <p:nvSpPr>
          <p:cNvPr id="8" name="Text Placeholder 9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n-US" sz="1500" dirty="0" smtClean="0">
                <a:solidFill>
                  <a:schemeClr val="bg1">
                    <a:lumMod val="75000"/>
                  </a:schemeClr>
                </a:solidFill>
              </a:rPr>
              <a:t>Problem statement.</a:t>
            </a:r>
          </a:p>
          <a:p>
            <a:pPr>
              <a:lnSpc>
                <a:spcPct val="90000"/>
              </a:lnSpc>
            </a:pPr>
            <a:r>
              <a:rPr lang="en-US" sz="1500" dirty="0" smtClean="0">
                <a:solidFill>
                  <a:schemeClr val="bg1">
                    <a:lumMod val="75000"/>
                  </a:schemeClr>
                </a:solidFill>
              </a:rPr>
              <a:t>State of the Art.</a:t>
            </a:r>
          </a:p>
          <a:p>
            <a:pPr>
              <a:lnSpc>
                <a:spcPct val="90000"/>
              </a:lnSpc>
            </a:pPr>
            <a:r>
              <a:rPr lang="en-US" sz="1500" dirty="0" smtClean="0">
                <a:solidFill>
                  <a:schemeClr val="bg1">
                    <a:lumMod val="75000"/>
                  </a:schemeClr>
                </a:solidFill>
              </a:rPr>
              <a:t>System overview.</a:t>
            </a:r>
          </a:p>
          <a:p>
            <a:pPr>
              <a:lnSpc>
                <a:spcPct val="90000"/>
              </a:lnSpc>
            </a:pPr>
            <a:r>
              <a:rPr lang="en-US" sz="1500" dirty="0" smtClean="0">
                <a:solidFill>
                  <a:schemeClr val="bg1">
                    <a:lumMod val="75000"/>
                  </a:schemeClr>
                </a:solidFill>
              </a:rPr>
              <a:t>Principal Component Analysis.</a:t>
            </a:r>
          </a:p>
          <a:p>
            <a:pPr>
              <a:lnSpc>
                <a:spcPct val="90000"/>
              </a:lnSpc>
            </a:pPr>
            <a:r>
              <a:rPr lang="en-US" sz="1900" b="1" dirty="0" smtClean="0">
                <a:solidFill>
                  <a:schemeClr val="accent3">
                    <a:lumMod val="75000"/>
                  </a:schemeClr>
                </a:solidFill>
              </a:rPr>
              <a:t>Fisher Linear Discriminator.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Common Vector method.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Support  Vector Machines.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Simulations &amp; Results.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Conclusion.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Future Perspectives.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3428992" y="2480449"/>
            <a:ext cx="5072099" cy="1591493"/>
            <a:chOff x="3428992" y="1785926"/>
            <a:chExt cx="5072099" cy="1591493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428992" y="1809656"/>
              <a:ext cx="1941164" cy="642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572133" y="1785926"/>
              <a:ext cx="2928958" cy="429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5" name="Picture 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572132" y="2215464"/>
              <a:ext cx="2928958" cy="522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6" name="Picture 8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643438" y="2857496"/>
              <a:ext cx="2143140" cy="5199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792546" y="551558"/>
            <a:ext cx="117157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3F117-DF20-4F91-BCD1-61AA4AD46C8B}" type="datetime1">
              <a:rPr lang="en-US" smtClean="0"/>
              <a:pPr/>
              <a:t>7/15/2008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64EE9-6F99-4F30-A4DC-69E7EFD6110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6127636" cy="365760"/>
          </a:xfrm>
        </p:spPr>
        <p:txBody>
          <a:bodyPr/>
          <a:lstStyle/>
          <a:p>
            <a:r>
              <a:rPr lang="en-US" dirty="0" smtClean="0"/>
              <a:t>16th Summer School on Image Processing, July 7th-16th 2008, Vienna, Austria.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200" dirty="0" smtClean="0"/>
              <a:t>Feature space is divided in two orthogonal subspaces.</a:t>
            </a:r>
          </a:p>
          <a:p>
            <a:r>
              <a:rPr lang="en-US" sz="2200" dirty="0" smtClean="0"/>
              <a:t>Each sample in training sequence:</a:t>
            </a:r>
          </a:p>
          <a:p>
            <a:endParaRPr lang="en-US" sz="2200" dirty="0" smtClean="0"/>
          </a:p>
          <a:p>
            <a:endParaRPr lang="en-US" sz="2200" dirty="0" smtClean="0"/>
          </a:p>
          <a:p>
            <a:r>
              <a:rPr lang="en-US" sz="2200" dirty="0" smtClean="0"/>
              <a:t>Difference subspace is equal to the rank of scatter matrix for each class.</a:t>
            </a:r>
          </a:p>
          <a:p>
            <a:endParaRPr lang="en-US" sz="2200" dirty="0" smtClean="0"/>
          </a:p>
          <a:p>
            <a:endParaRPr lang="en-US" sz="2200" dirty="0" smtClean="0"/>
          </a:p>
          <a:p>
            <a:r>
              <a:rPr lang="en-US" sz="2200" dirty="0" smtClean="0"/>
              <a:t>Minimizes the criterion:</a:t>
            </a:r>
          </a:p>
          <a:p>
            <a:endParaRPr lang="en-US" sz="2200" dirty="0" smtClean="0"/>
          </a:p>
          <a:p>
            <a:endParaRPr lang="en-US" sz="2200" dirty="0" smtClean="0"/>
          </a:p>
          <a:p>
            <a:pPr>
              <a:buNone/>
            </a:pPr>
            <a:r>
              <a:rPr lang="en-US" sz="2200" dirty="0" smtClean="0"/>
              <a:t>	which takes the form: </a:t>
            </a:r>
          </a:p>
          <a:p>
            <a:pPr>
              <a:buNone/>
            </a:pPr>
            <a:endParaRPr lang="en-US" sz="2200" dirty="0" smtClean="0"/>
          </a:p>
          <a:p>
            <a:pPr>
              <a:buNone/>
            </a:pPr>
            <a:endParaRPr lang="en-US" sz="2200" dirty="0" smtClean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1800" dirty="0" smtClean="0">
                <a:solidFill>
                  <a:srgbClr val="002060"/>
                </a:solidFill>
              </a:rPr>
              <a:t>Gender classifier based on Facial information </a:t>
            </a:r>
            <a:endParaRPr lang="en-US" sz="1800" dirty="0">
              <a:solidFill>
                <a:srgbClr val="002060"/>
              </a:solidFill>
            </a:endParaRPr>
          </a:p>
        </p:txBody>
      </p:sp>
      <p:sp>
        <p:nvSpPr>
          <p:cNvPr id="8" name="Text Placeholder 9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n-US" sz="1500" dirty="0" smtClean="0">
                <a:solidFill>
                  <a:schemeClr val="bg1">
                    <a:lumMod val="75000"/>
                  </a:schemeClr>
                </a:solidFill>
              </a:rPr>
              <a:t>Problem statement.</a:t>
            </a:r>
          </a:p>
          <a:p>
            <a:r>
              <a:rPr lang="en-US" sz="1500" dirty="0" smtClean="0">
                <a:solidFill>
                  <a:schemeClr val="bg1">
                    <a:lumMod val="75000"/>
                  </a:schemeClr>
                </a:solidFill>
              </a:rPr>
              <a:t>State of the Art.</a:t>
            </a:r>
          </a:p>
          <a:p>
            <a:r>
              <a:rPr lang="en-US" sz="1500" dirty="0" smtClean="0">
                <a:solidFill>
                  <a:schemeClr val="bg1">
                    <a:lumMod val="75000"/>
                  </a:schemeClr>
                </a:solidFill>
              </a:rPr>
              <a:t>System overview.</a:t>
            </a:r>
          </a:p>
          <a:p>
            <a:r>
              <a:rPr lang="en-US" sz="1500" dirty="0" smtClean="0">
                <a:solidFill>
                  <a:schemeClr val="bg1">
                    <a:lumMod val="75000"/>
                  </a:schemeClr>
                </a:solidFill>
              </a:rPr>
              <a:t>Principal Component Analysis.</a:t>
            </a:r>
          </a:p>
          <a:p>
            <a:r>
              <a:rPr lang="en-US" sz="1500" dirty="0" smtClean="0">
                <a:solidFill>
                  <a:schemeClr val="bg1">
                    <a:lumMod val="75000"/>
                  </a:schemeClr>
                </a:solidFill>
              </a:rPr>
              <a:t>Fisher Linear Discriminator.</a:t>
            </a:r>
          </a:p>
          <a:p>
            <a:pPr>
              <a:lnSpc>
                <a:spcPct val="90000"/>
              </a:lnSpc>
            </a:pPr>
            <a:r>
              <a:rPr lang="en-US" sz="1900" b="1" dirty="0" smtClean="0">
                <a:solidFill>
                  <a:schemeClr val="accent3">
                    <a:lumMod val="75000"/>
                  </a:schemeClr>
                </a:solidFill>
              </a:rPr>
              <a:t>Common Vector method.</a:t>
            </a:r>
          </a:p>
          <a:p>
            <a:r>
              <a:rPr lang="en-US" sz="1500" dirty="0" smtClean="0">
                <a:solidFill>
                  <a:srgbClr val="002060"/>
                </a:solidFill>
              </a:rPr>
              <a:t>Support  Vector Machines.</a:t>
            </a:r>
          </a:p>
          <a:p>
            <a:r>
              <a:rPr lang="en-US" sz="1500" dirty="0" smtClean="0">
                <a:solidFill>
                  <a:srgbClr val="002060"/>
                </a:solidFill>
              </a:rPr>
              <a:t>Simulations &amp; Results.</a:t>
            </a:r>
          </a:p>
          <a:p>
            <a:r>
              <a:rPr lang="en-US" sz="1500" dirty="0" smtClean="0">
                <a:solidFill>
                  <a:srgbClr val="002060"/>
                </a:solidFill>
              </a:rPr>
              <a:t>Conclusion.</a:t>
            </a:r>
          </a:p>
          <a:p>
            <a:r>
              <a:rPr lang="en-US" sz="1500" dirty="0" smtClean="0">
                <a:solidFill>
                  <a:srgbClr val="002060"/>
                </a:solidFill>
              </a:rPr>
              <a:t>Future Perspectives.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2071678"/>
            <a:ext cx="5077848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4643446"/>
            <a:ext cx="2985577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7620" y="5734832"/>
            <a:ext cx="4000528" cy="623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92546" y="551558"/>
            <a:ext cx="117157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4876" y="3571876"/>
            <a:ext cx="2214578" cy="451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7259F-232A-4438-9CE4-A5067259FC61}" type="datetime1">
              <a:rPr lang="en-US" smtClean="0"/>
              <a:pPr/>
              <a:t>7/15/2008</a:t>
            </a:fld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64EE9-6F99-4F30-A4DC-69E7EFD6110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6199074" cy="365760"/>
          </a:xfrm>
        </p:spPr>
        <p:txBody>
          <a:bodyPr/>
          <a:lstStyle/>
          <a:p>
            <a:r>
              <a:rPr lang="en-US" dirty="0" smtClean="0"/>
              <a:t>16th Summer School on Image Processing, July 7th-16th 2008, Vienna, Austria.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969</TotalTime>
  <Words>1346</Words>
  <Application>Microsoft Office PowerPoint</Application>
  <PresentationFormat>On-screen Show (4:3)</PresentationFormat>
  <Paragraphs>404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Civic</vt:lpstr>
      <vt:lpstr>Gender Classification based  on Facial information </vt:lpstr>
      <vt:lpstr>The project team</vt:lpstr>
      <vt:lpstr>Layout</vt:lpstr>
      <vt:lpstr>Gender classifier based on Facial information </vt:lpstr>
      <vt:lpstr>Gender classifier based on Facial information </vt:lpstr>
      <vt:lpstr>Gender classifier based on Facial information </vt:lpstr>
      <vt:lpstr>Gender classifier based on Facial information </vt:lpstr>
      <vt:lpstr>Gender classifier based on Facial information </vt:lpstr>
      <vt:lpstr>Gender classifier based on Facial information </vt:lpstr>
      <vt:lpstr>Gender classifier based on Facial information </vt:lpstr>
      <vt:lpstr>Gender classifier based on Facial information </vt:lpstr>
      <vt:lpstr>Gender classifier based on Facial information </vt:lpstr>
      <vt:lpstr>Gender classifier based on Facial information </vt:lpstr>
      <vt:lpstr>Gender classifier based on Facial information </vt:lpstr>
      <vt:lpstr>Gender classifier based on Facial information </vt:lpstr>
      <vt:lpstr>Gender classifier based on Facial information </vt:lpstr>
      <vt:lpstr>Gender classifier based on Facial information </vt:lpstr>
      <vt:lpstr>Gender classifier based on Facial information </vt:lpstr>
      <vt:lpstr>Gender classifier based on Facial information </vt:lpstr>
      <vt:lpstr>Gender classifier based on Facial information </vt:lpstr>
      <vt:lpstr>Slide 21</vt:lpstr>
    </vt:vector>
  </TitlesOfParts>
  <Company>Engineering Genius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Gender Classification based on Facial information </dc:title>
  <dc:creator>Imtnan QAZI</dc:creator>
  <cp:lastModifiedBy>Imtnan QAZI</cp:lastModifiedBy>
  <cp:revision>233</cp:revision>
  <dcterms:created xsi:type="dcterms:W3CDTF">2008-07-13T07:32:17Z</dcterms:created>
  <dcterms:modified xsi:type="dcterms:W3CDTF">2008-07-15T13:05:38Z</dcterms:modified>
</cp:coreProperties>
</file>